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9"/>
  </p:notesMasterIdLst>
  <p:sldIdLst>
    <p:sldId id="278" r:id="rId2"/>
    <p:sldId id="307" r:id="rId3"/>
    <p:sldId id="275" r:id="rId4"/>
    <p:sldId id="279" r:id="rId5"/>
    <p:sldId id="317" r:id="rId6"/>
    <p:sldId id="280" r:id="rId7"/>
    <p:sldId id="318" r:id="rId8"/>
    <p:sldId id="281" r:id="rId9"/>
    <p:sldId id="319" r:id="rId10"/>
    <p:sldId id="282" r:id="rId11"/>
    <p:sldId id="320" r:id="rId12"/>
    <p:sldId id="283" r:id="rId13"/>
    <p:sldId id="321" r:id="rId14"/>
    <p:sldId id="284" r:id="rId15"/>
    <p:sldId id="322" r:id="rId16"/>
    <p:sldId id="286" r:id="rId17"/>
    <p:sldId id="323" r:id="rId18"/>
    <p:sldId id="314" r:id="rId19"/>
    <p:sldId id="324" r:id="rId20"/>
    <p:sldId id="315" r:id="rId21"/>
    <p:sldId id="325" r:id="rId22"/>
    <p:sldId id="316" r:id="rId23"/>
    <p:sldId id="326" r:id="rId24"/>
    <p:sldId id="289" r:id="rId25"/>
    <p:sldId id="327" r:id="rId26"/>
    <p:sldId id="288" r:id="rId27"/>
    <p:sldId id="328" r:id="rId28"/>
    <p:sldId id="290" r:id="rId29"/>
    <p:sldId id="329" r:id="rId30"/>
    <p:sldId id="291" r:id="rId31"/>
    <p:sldId id="330" r:id="rId32"/>
    <p:sldId id="292" r:id="rId33"/>
    <p:sldId id="293" r:id="rId34"/>
    <p:sldId id="331" r:id="rId35"/>
    <p:sldId id="294" r:id="rId36"/>
    <p:sldId id="332" r:id="rId37"/>
    <p:sldId id="308" r:id="rId38"/>
    <p:sldId id="295" r:id="rId39"/>
    <p:sldId id="297" r:id="rId40"/>
    <p:sldId id="333" r:id="rId41"/>
    <p:sldId id="298" r:id="rId42"/>
    <p:sldId id="334" r:id="rId43"/>
    <p:sldId id="299" r:id="rId44"/>
    <p:sldId id="335" r:id="rId45"/>
    <p:sldId id="300" r:id="rId46"/>
    <p:sldId id="301" r:id="rId47"/>
    <p:sldId id="302" r:id="rId48"/>
    <p:sldId id="303" r:id="rId49"/>
    <p:sldId id="304" r:id="rId50"/>
    <p:sldId id="305" r:id="rId51"/>
    <p:sldId id="306" r:id="rId52"/>
    <p:sldId id="309" r:id="rId53"/>
    <p:sldId id="310" r:id="rId54"/>
    <p:sldId id="311" r:id="rId55"/>
    <p:sldId id="337" r:id="rId56"/>
    <p:sldId id="336" r:id="rId57"/>
    <p:sldId id="274" r:id="rId5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D5E3F0-17BF-498E-AF26-6668DCE3AE1D}" v="2" dt="2023-08-21T14:13:48.4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4" autoAdjust="0"/>
    <p:restoredTop sz="94660" autoAdjust="0"/>
  </p:normalViewPr>
  <p:slideViewPr>
    <p:cSldViewPr snapToGrid="0">
      <p:cViewPr varScale="1">
        <p:scale>
          <a:sx n="129" d="100"/>
          <a:sy n="129" d="100"/>
        </p:scale>
        <p:origin x="966" y="12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880"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AD6974-4AC7-4BF2-A1F4-8BA5D68341F8}" type="datetimeFigureOut">
              <a:rPr lang="en-US" smtClean="0"/>
              <a:t>10/13/2025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D4A49E-A63C-4AC3-8ED1-99FF9845DCE3}" type="slidenum">
              <a:rPr lang="en-US" smtClean="0"/>
              <a:t>‹#›</a:t>
            </a:fld>
            <a:endParaRPr lang="en-US"/>
          </a:p>
        </p:txBody>
      </p:sp>
    </p:spTree>
    <p:extLst>
      <p:ext uri="{BB962C8B-B14F-4D97-AF65-F5344CB8AC3E}">
        <p14:creationId xmlns:p14="http://schemas.microsoft.com/office/powerpoint/2010/main" val="402979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9144000" cy="1828800"/>
          </a:xfrm>
          <a:prstGeom prst="rect">
            <a:avLst/>
          </a:prstGeom>
          <a:solidFill>
            <a:srgbClr val="C8102E"/>
          </a:solidFill>
          <a:ln w="9525">
            <a:noFill/>
            <a:miter lim="800000"/>
            <a:headEnd/>
            <a:tailEnd/>
          </a:ln>
          <a:effectLst/>
        </p:spPr>
        <p:txBody>
          <a:bodyPr wrap="none" anchor="ctr">
            <a:prstTxWarp prst="textNoShape">
              <a:avLst/>
            </a:prstTxWarp>
          </a:bodyPr>
          <a:lstStyle/>
          <a:p>
            <a:endParaRPr lang="en-US" sz="1800"/>
          </a:p>
        </p:txBody>
      </p:sp>
      <p:sp>
        <p:nvSpPr>
          <p:cNvPr id="3076" name="Rectangle 4"/>
          <p:cNvSpPr>
            <a:spLocks noGrp="1" noChangeArrowheads="1"/>
          </p:cNvSpPr>
          <p:nvPr>
            <p:ph type="ctrTitle"/>
          </p:nvPr>
        </p:nvSpPr>
        <p:spPr>
          <a:xfrm>
            <a:off x="533400" y="2514600"/>
            <a:ext cx="6629400" cy="1066800"/>
          </a:xfrm>
        </p:spPr>
        <p:txBody>
          <a:bodyPr anchor="b"/>
          <a:lstStyle>
            <a:lvl1pPr>
              <a:defRPr>
                <a:solidFill>
                  <a:srgbClr val="F1BE48"/>
                </a:solidFill>
              </a:defRPr>
            </a:lvl1pPr>
          </a:lstStyle>
          <a:p>
            <a:r>
              <a:rPr lang="en-US"/>
              <a:t>Click to edit Master title style</a:t>
            </a:r>
          </a:p>
        </p:txBody>
      </p:sp>
      <p:sp>
        <p:nvSpPr>
          <p:cNvPr id="3077" name="Rectangle 5"/>
          <p:cNvSpPr>
            <a:spLocks noGrp="1" noChangeArrowheads="1"/>
          </p:cNvSpPr>
          <p:nvPr>
            <p:ph type="subTitle" idx="1"/>
          </p:nvPr>
        </p:nvSpPr>
        <p:spPr>
          <a:xfrm>
            <a:off x="533400" y="3581400"/>
            <a:ext cx="6248400" cy="1752600"/>
          </a:xfrm>
        </p:spPr>
        <p:txBody>
          <a:bodyPr/>
          <a:lstStyle>
            <a:lvl1pPr marL="0" indent="0">
              <a:buFont typeface="Times" charset="0"/>
              <a:buNone/>
              <a:defRPr sz="2400"/>
            </a:lvl1pPr>
          </a:lstStyle>
          <a:p>
            <a:r>
              <a:rPr lang="en-US"/>
              <a:t>Click to edit Master subtitle style</a:t>
            </a:r>
          </a:p>
        </p:txBody>
      </p:sp>
      <p:sp>
        <p:nvSpPr>
          <p:cNvPr id="3078" name="Text Box 6"/>
          <p:cNvSpPr txBox="1">
            <a:spLocks noChangeArrowheads="1"/>
          </p:cNvSpPr>
          <p:nvPr/>
        </p:nvSpPr>
        <p:spPr bwMode="auto">
          <a:xfrm>
            <a:off x="212727" y="3489325"/>
            <a:ext cx="184731" cy="369332"/>
          </a:xfrm>
          <a:prstGeom prst="rect">
            <a:avLst/>
          </a:prstGeom>
          <a:noFill/>
          <a:ln w="9525">
            <a:noFill/>
            <a:miter lim="800000"/>
            <a:headEnd/>
            <a:tailEnd/>
          </a:ln>
          <a:effectLst/>
        </p:spPr>
        <p:txBody>
          <a:bodyPr wrap="none">
            <a:prstTxWarp prst="textNoShape">
              <a:avLst/>
            </a:prstTxWarp>
            <a:spAutoFit/>
          </a:bodyPr>
          <a:lstStyle/>
          <a:p>
            <a:endParaRPr lang="en-US" sz="1800"/>
          </a:p>
        </p:txBody>
      </p:sp>
      <p:sp>
        <p:nvSpPr>
          <p:cNvPr id="9"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pic>
        <p:nvPicPr>
          <p:cNvPr id="10" name="Picture 11" descr="ISU LEFT white.eps"/>
          <p:cNvPicPr>
            <a:picLocks noChangeAspect="1"/>
          </p:cNvPicPr>
          <p:nvPr/>
        </p:nvPicPr>
        <p:blipFill>
          <a:blip r:embed="rId2"/>
          <a:srcRect b="38235"/>
          <a:stretch>
            <a:fillRect/>
          </a:stretch>
        </p:blipFill>
        <p:spPr bwMode="auto">
          <a:xfrm>
            <a:off x="533400" y="830266"/>
            <a:ext cx="4724400" cy="388937"/>
          </a:xfrm>
          <a:prstGeom prst="rect">
            <a:avLst/>
          </a:prstGeom>
          <a:noFill/>
          <a:ln w="9525">
            <a:noFill/>
            <a:miter lim="800000"/>
            <a:headEnd/>
            <a:tailEnd/>
          </a:ln>
        </p:spPr>
      </p:pic>
      <p:sp>
        <p:nvSpPr>
          <p:cNvPr id="3" name="Text Placeholder 2"/>
          <p:cNvSpPr>
            <a:spLocks noGrp="1"/>
          </p:cNvSpPr>
          <p:nvPr>
            <p:ph type="body" sz="quarter" idx="10" hasCustomPrompt="1"/>
          </p:nvPr>
        </p:nvSpPr>
        <p:spPr>
          <a:xfrm>
            <a:off x="468313" y="1295400"/>
            <a:ext cx="3657600" cy="457200"/>
          </a:xfrm>
        </p:spPr>
        <p:txBody>
          <a:bodyPr/>
          <a:lstStyle>
            <a:lvl1pPr marL="0" indent="0">
              <a:buNone/>
              <a:defRPr sz="1600" b="1" i="0" baseline="0">
                <a:solidFill>
                  <a:schemeClr val="bg1"/>
                </a:solidFill>
                <a:latin typeface="Univers 65" charset="0"/>
                <a:ea typeface="Univers 65" charset="0"/>
                <a:cs typeface="Univers 65" charset="0"/>
              </a:defRPr>
            </a:lvl1pPr>
          </a:lstStyle>
          <a:p>
            <a:pPr lvl="0"/>
            <a:r>
              <a:rPr lang="en-US" dirty="0"/>
              <a:t>Unit Name Goes Here</a:t>
            </a:r>
          </a:p>
        </p:txBody>
      </p:sp>
    </p:spTree>
    <p:extLst>
      <p:ext uri="{BB962C8B-B14F-4D97-AF65-F5344CB8AC3E}">
        <p14:creationId xmlns:p14="http://schemas.microsoft.com/office/powerpoint/2010/main" val="3816708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5"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2205350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2000250" cy="5029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2400"/>
            <a:ext cx="5848350" cy="5029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5"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1913176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82CF5-A865-4636-A8B5-994E7F0E81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44E6BF-AB09-4656-A0F6-615F17590C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4DB81A-6B35-41EF-8B85-00F9BD4A258D}"/>
              </a:ext>
            </a:extLst>
          </p:cNvPr>
          <p:cNvSpPr>
            <a:spLocks noGrp="1"/>
          </p:cNvSpPr>
          <p:nvPr>
            <p:ph type="dt" sz="half" idx="10"/>
          </p:nvPr>
        </p:nvSpPr>
        <p:spPr/>
        <p:txBody>
          <a:bodyPr/>
          <a:lstStyle/>
          <a:p>
            <a:fld id="{7DA9783D-64E5-4277-B36B-528E7F19F5BF}" type="datetime1">
              <a:rPr lang="en-US" smtClean="0"/>
              <a:t>10/13/2025</a:t>
            </a:fld>
            <a:endParaRPr lang="en-US"/>
          </a:p>
        </p:txBody>
      </p:sp>
      <p:sp>
        <p:nvSpPr>
          <p:cNvPr id="5" name="Footer Placeholder 4">
            <a:extLst>
              <a:ext uri="{FF2B5EF4-FFF2-40B4-BE49-F238E27FC236}">
                <a16:creationId xmlns:a16="http://schemas.microsoft.com/office/drawing/2014/main" id="{AA730D01-96CB-43F2-837A-25DF15EA3888}"/>
              </a:ext>
            </a:extLst>
          </p:cNvPr>
          <p:cNvSpPr>
            <a:spLocks noGrp="1"/>
          </p:cNvSpPr>
          <p:nvPr>
            <p:ph type="ftr" sz="quarter" idx="11"/>
          </p:nvPr>
        </p:nvSpPr>
        <p:spPr>
          <a:xfrm>
            <a:off x="7035800" y="6330979"/>
            <a:ext cx="1651000" cy="365125"/>
          </a:xfrm>
        </p:spPr>
        <p:txBody>
          <a:bodyPr/>
          <a:lstStyle/>
          <a:p>
            <a:r>
              <a:rPr lang="en-US" dirty="0" err="1"/>
              <a:t>EcPE</a:t>
            </a:r>
            <a:r>
              <a:rPr lang="en-US" dirty="0"/>
              <a:t> Department</a:t>
            </a:r>
          </a:p>
        </p:txBody>
      </p:sp>
      <p:sp>
        <p:nvSpPr>
          <p:cNvPr id="6" name="Slide Number Placeholder 5">
            <a:extLst>
              <a:ext uri="{FF2B5EF4-FFF2-40B4-BE49-F238E27FC236}">
                <a16:creationId xmlns:a16="http://schemas.microsoft.com/office/drawing/2014/main" id="{39909F87-8B3E-4F87-9AC5-687EE2D7594D}"/>
              </a:ext>
            </a:extLst>
          </p:cNvPr>
          <p:cNvSpPr>
            <a:spLocks noGrp="1"/>
          </p:cNvSpPr>
          <p:nvPr>
            <p:ph type="sldNum" sz="quarter" idx="12"/>
          </p:nvPr>
        </p:nvSpPr>
        <p:spPr/>
        <p:txBody>
          <a:bodyPr/>
          <a:lstStyle/>
          <a:p>
            <a:fld id="{98783A6C-F2E5-470E-8F07-6DF2D28172F3}" type="slidenum">
              <a:rPr lang="en-US" smtClean="0"/>
              <a:t>‹#›</a:t>
            </a:fld>
            <a:endParaRPr lang="en-US"/>
          </a:p>
        </p:txBody>
      </p:sp>
    </p:spTree>
    <p:extLst>
      <p:ext uri="{BB962C8B-B14F-4D97-AF65-F5344CB8AC3E}">
        <p14:creationId xmlns:p14="http://schemas.microsoft.com/office/powerpoint/2010/main" val="32150463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21022E2-F18A-45CB-9FBB-9BCD968BA53B}" type="datetime1">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7A2384-8C5D-49F6-8259-B9A64ECD4852}" type="slidenum">
              <a:rPr lang="en-US" smtClean="0"/>
              <a:t>‹#›</a:t>
            </a:fld>
            <a:endParaRPr lang="en-US"/>
          </a:p>
        </p:txBody>
      </p:sp>
    </p:spTree>
    <p:extLst>
      <p:ext uri="{BB962C8B-B14F-4D97-AF65-F5344CB8AC3E}">
        <p14:creationId xmlns:p14="http://schemas.microsoft.com/office/powerpoint/2010/main" val="814973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buClr>
                <a:srgbClr val="C8102E"/>
              </a:buClr>
              <a:defRPr/>
            </a:lvl1pPr>
            <a:lvl2pPr>
              <a:buClr>
                <a:srgbClr val="C8102E"/>
              </a:buClr>
              <a:defRPr/>
            </a:lvl2pPr>
            <a:lvl3pPr>
              <a:buClr>
                <a:srgbClr val="C8102E"/>
              </a:buClr>
              <a:defRPr/>
            </a:lvl3pPr>
            <a:lvl4pPr>
              <a:buClr>
                <a:srgbClr val="C8102E"/>
              </a:buClr>
              <a:defRPr/>
            </a:lvl4pPr>
            <a:lvl5pPr>
              <a:buClr>
                <a:srgbClr val="C8102E"/>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8"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541091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US"/>
              <a:t>Click to edit Master text styles</a:t>
            </a:r>
          </a:p>
        </p:txBody>
      </p:sp>
      <p:sp>
        <p:nvSpPr>
          <p:cNvPr id="6"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5"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1342329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0668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7"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1093203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8" name="Text Placeholder 7"/>
          <p:cNvSpPr>
            <a:spLocks noGrp="1"/>
          </p:cNvSpPr>
          <p:nvPr>
            <p:ph type="body" sz="quarter" idx="11"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553043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4"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2632708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3"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3740818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6"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3353983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sp>
        <p:nvSpPr>
          <p:cNvPr id="6" name="Text Placeholder 7"/>
          <p:cNvSpPr>
            <a:spLocks noGrp="1"/>
          </p:cNvSpPr>
          <p:nvPr>
            <p:ph type="body" sz="quarter" idx="10" hasCustomPrompt="1"/>
          </p:nvPr>
        </p:nvSpPr>
        <p:spPr>
          <a:xfrm>
            <a:off x="6324600" y="6324600"/>
            <a:ext cx="2438400" cy="381000"/>
          </a:xfrm>
        </p:spPr>
        <p:txBody>
          <a:bodyPr/>
          <a:lstStyle>
            <a:lvl1pPr marL="0" indent="0" algn="r">
              <a:buNone/>
              <a:defRPr sz="1600" b="1" i="0" baseline="0">
                <a:solidFill>
                  <a:schemeClr val="bg1"/>
                </a:solidFill>
                <a:latin typeface="Univers 65" charset="0"/>
                <a:ea typeface="Univers 65" charset="0"/>
                <a:cs typeface="Univers 65" charset="0"/>
              </a:defRPr>
            </a:lvl1pPr>
          </a:lstStyle>
          <a:p>
            <a:pPr lvl="0"/>
            <a:r>
              <a:rPr lang="en-US"/>
              <a:t>Unit Name Goes Here</a:t>
            </a:r>
            <a:endParaRPr lang="en-US" dirty="0"/>
          </a:p>
        </p:txBody>
      </p:sp>
    </p:spTree>
    <p:extLst>
      <p:ext uri="{BB962C8B-B14F-4D97-AF65-F5344CB8AC3E}">
        <p14:creationId xmlns:p14="http://schemas.microsoft.com/office/powerpoint/2010/main" val="1662878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p:nvSpPr>
        <p:spPr bwMode="auto">
          <a:xfrm>
            <a:off x="0" y="6096000"/>
            <a:ext cx="9144000" cy="762000"/>
          </a:xfrm>
          <a:prstGeom prst="rect">
            <a:avLst/>
          </a:prstGeom>
          <a:solidFill>
            <a:srgbClr val="C8102E"/>
          </a:solidFill>
          <a:ln w="9525">
            <a:noFill/>
            <a:miter lim="800000"/>
            <a:headEnd/>
            <a:tailEnd/>
          </a:ln>
          <a:effectLst/>
        </p:spPr>
        <p:txBody>
          <a:bodyPr wrap="none" anchor="ctr">
            <a:prstTxWarp prst="textNoShape">
              <a:avLst/>
            </a:prstTxWarp>
          </a:bodyPr>
          <a:lstStyle/>
          <a:p>
            <a:endParaRPr lang="en-US" sz="1800"/>
          </a:p>
        </p:txBody>
      </p:sp>
      <p:sp>
        <p:nvSpPr>
          <p:cNvPr id="1026" name="Rectangle 2"/>
          <p:cNvSpPr>
            <a:spLocks noGrp="1" noChangeArrowheads="1"/>
          </p:cNvSpPr>
          <p:nvPr>
            <p:ph type="title"/>
          </p:nvPr>
        </p:nvSpPr>
        <p:spPr bwMode="auto">
          <a:xfrm>
            <a:off x="457200" y="152400"/>
            <a:ext cx="8229600" cy="6254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906088"/>
            <a:ext cx="8229600" cy="47740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5" name="Text Box 11"/>
          <p:cNvSpPr txBox="1">
            <a:spLocks noChangeArrowheads="1"/>
          </p:cNvSpPr>
          <p:nvPr/>
        </p:nvSpPr>
        <p:spPr bwMode="auto">
          <a:xfrm>
            <a:off x="212727" y="3489325"/>
            <a:ext cx="184731" cy="369332"/>
          </a:xfrm>
          <a:prstGeom prst="rect">
            <a:avLst/>
          </a:prstGeom>
          <a:noFill/>
          <a:ln w="9525">
            <a:noFill/>
            <a:miter lim="800000"/>
            <a:headEnd/>
            <a:tailEnd/>
          </a:ln>
          <a:effectLst/>
        </p:spPr>
        <p:txBody>
          <a:bodyPr wrap="none">
            <a:prstTxWarp prst="textNoShape">
              <a:avLst/>
            </a:prstTxWarp>
            <a:spAutoFit/>
          </a:bodyPr>
          <a:lstStyle/>
          <a:p>
            <a:endParaRPr lang="en-US" sz="1800"/>
          </a:p>
        </p:txBody>
      </p:sp>
      <p:sp>
        <p:nvSpPr>
          <p:cNvPr id="9" name="Slide Number Placeholder 5"/>
          <p:cNvSpPr>
            <a:spLocks noGrp="1"/>
          </p:cNvSpPr>
          <p:nvPr>
            <p:ph type="sldNum" sz="quarter" idx="4"/>
          </p:nvPr>
        </p:nvSpPr>
        <p:spPr>
          <a:xfrm>
            <a:off x="6553200" y="5715004"/>
            <a:ext cx="2133600" cy="365125"/>
          </a:xfrm>
          <a:prstGeom prst="rect">
            <a:avLst/>
          </a:prstGeom>
        </p:spPr>
        <p:txBody>
          <a:bodyPr vert="horz" lIns="91440" tIns="45720" rIns="91440" bIns="45720" rtlCol="0" anchor="ctr"/>
          <a:lstStyle>
            <a:lvl1pPr algn="r">
              <a:defRPr sz="1200">
                <a:solidFill>
                  <a:srgbClr val="ACA39A"/>
                </a:solidFill>
              </a:defRPr>
            </a:lvl1pPr>
          </a:lstStyle>
          <a:p>
            <a:fld id="{98783A6C-F2E5-470E-8F07-6DF2D28172F3}" type="slidenum">
              <a:rPr lang="en-US" smtClean="0"/>
              <a:t>‹#›</a:t>
            </a:fld>
            <a:endParaRPr lang="en-US"/>
          </a:p>
        </p:txBody>
      </p:sp>
      <p:pic>
        <p:nvPicPr>
          <p:cNvPr id="12" name="Picture 11" descr="ISU LEFT white.eps"/>
          <p:cNvPicPr>
            <a:picLocks noChangeAspect="1"/>
          </p:cNvPicPr>
          <p:nvPr/>
        </p:nvPicPr>
        <p:blipFill>
          <a:blip r:embed="rId15"/>
          <a:srcRect b="38235"/>
          <a:stretch>
            <a:fillRect/>
          </a:stretch>
        </p:blipFill>
        <p:spPr bwMode="auto">
          <a:xfrm>
            <a:off x="533400" y="6365931"/>
            <a:ext cx="3200400" cy="263473"/>
          </a:xfrm>
          <a:prstGeom prst="rect">
            <a:avLst/>
          </a:prstGeom>
          <a:noFill/>
          <a:ln w="9525">
            <a:noFill/>
            <a:miter lim="800000"/>
            <a:headEnd/>
            <a:tailEnd/>
          </a:ln>
        </p:spPr>
      </p:pic>
      <p:sp>
        <p:nvSpPr>
          <p:cNvPr id="6" name="Footer Placeholder 5"/>
          <p:cNvSpPr>
            <a:spLocks noGrp="1"/>
          </p:cNvSpPr>
          <p:nvPr>
            <p:ph type="ftr" sz="quarter" idx="3"/>
          </p:nvPr>
        </p:nvSpPr>
        <p:spPr>
          <a:xfrm>
            <a:off x="6708371" y="6315104"/>
            <a:ext cx="1978430" cy="365125"/>
          </a:xfrm>
          <a:prstGeom prst="rect">
            <a:avLst/>
          </a:prstGeom>
        </p:spPr>
        <p:txBody>
          <a:bodyPr vert="horz" lIns="91440" tIns="45720" rIns="91440" bIns="45720" rtlCol="0" anchor="ctr"/>
          <a:lstStyle>
            <a:lvl1pPr algn="ctr">
              <a:defRPr sz="1600" b="1" i="0">
                <a:solidFill>
                  <a:schemeClr val="bg1"/>
                </a:solidFill>
                <a:latin typeface="Univers 65" charset="0"/>
                <a:ea typeface="Univers 65" charset="0"/>
                <a:cs typeface="Univers 65" charset="0"/>
              </a:defRPr>
            </a:lvl1pPr>
          </a:lstStyle>
          <a:p>
            <a:r>
              <a:rPr lang="en-US" dirty="0" err="1"/>
              <a:t>EcPE</a:t>
            </a:r>
            <a:r>
              <a:rPr lang="en-US" dirty="0"/>
              <a:t> Department</a:t>
            </a:r>
          </a:p>
        </p:txBody>
      </p:sp>
    </p:spTree>
    <p:extLst>
      <p:ext uri="{BB962C8B-B14F-4D97-AF65-F5344CB8AC3E}">
        <p14:creationId xmlns:p14="http://schemas.microsoft.com/office/powerpoint/2010/main" val="2266451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 id="2147483674" r:id="rId13"/>
  </p:sldLayoutIdLst>
  <p:hf hdr="0" dt="0"/>
  <p:txStyles>
    <p:titleStyle>
      <a:lvl1pPr algn="l" rtl="0" eaLnBrk="1" fontAlgn="base" hangingPunct="1">
        <a:spcBef>
          <a:spcPct val="0"/>
        </a:spcBef>
        <a:spcAft>
          <a:spcPct val="0"/>
        </a:spcAft>
        <a:defRPr sz="3500">
          <a:solidFill>
            <a:srgbClr val="C8102E"/>
          </a:solidFill>
          <a:latin typeface="+mj-lt"/>
          <a:ea typeface="+mj-ea"/>
          <a:cs typeface="+mj-cs"/>
        </a:defRPr>
      </a:lvl1pPr>
      <a:lvl2pPr algn="l" rtl="0" eaLnBrk="1" fontAlgn="base" hangingPunct="1">
        <a:spcBef>
          <a:spcPct val="0"/>
        </a:spcBef>
        <a:spcAft>
          <a:spcPct val="0"/>
        </a:spcAft>
        <a:defRPr sz="3500">
          <a:solidFill>
            <a:srgbClr val="CE1126"/>
          </a:solidFill>
          <a:latin typeface="Univers 67 CondensedBold" charset="0"/>
        </a:defRPr>
      </a:lvl2pPr>
      <a:lvl3pPr algn="l" rtl="0" eaLnBrk="1" fontAlgn="base" hangingPunct="1">
        <a:spcBef>
          <a:spcPct val="0"/>
        </a:spcBef>
        <a:spcAft>
          <a:spcPct val="0"/>
        </a:spcAft>
        <a:defRPr sz="3500">
          <a:solidFill>
            <a:srgbClr val="CE1126"/>
          </a:solidFill>
          <a:latin typeface="Univers 67 CondensedBold" charset="0"/>
        </a:defRPr>
      </a:lvl3pPr>
      <a:lvl4pPr algn="l" rtl="0" eaLnBrk="1" fontAlgn="base" hangingPunct="1">
        <a:spcBef>
          <a:spcPct val="0"/>
        </a:spcBef>
        <a:spcAft>
          <a:spcPct val="0"/>
        </a:spcAft>
        <a:defRPr sz="3500">
          <a:solidFill>
            <a:srgbClr val="CE1126"/>
          </a:solidFill>
          <a:latin typeface="Univers 67 CondensedBold" charset="0"/>
        </a:defRPr>
      </a:lvl4pPr>
      <a:lvl5pPr algn="l" rtl="0" eaLnBrk="1" fontAlgn="base" hangingPunct="1">
        <a:spcBef>
          <a:spcPct val="0"/>
        </a:spcBef>
        <a:spcAft>
          <a:spcPct val="0"/>
        </a:spcAft>
        <a:defRPr sz="3500">
          <a:solidFill>
            <a:srgbClr val="CE1126"/>
          </a:solidFill>
          <a:latin typeface="Univers 67 CondensedBold" charset="0"/>
        </a:defRPr>
      </a:lvl5pPr>
      <a:lvl6pPr marL="457189" algn="l" rtl="0" eaLnBrk="1" fontAlgn="base" hangingPunct="1">
        <a:spcBef>
          <a:spcPct val="0"/>
        </a:spcBef>
        <a:spcAft>
          <a:spcPct val="0"/>
        </a:spcAft>
        <a:defRPr sz="3500">
          <a:solidFill>
            <a:srgbClr val="CE1126"/>
          </a:solidFill>
          <a:latin typeface="Univers 67 CondensedBold" charset="0"/>
        </a:defRPr>
      </a:lvl6pPr>
      <a:lvl7pPr marL="914377" algn="l" rtl="0" eaLnBrk="1" fontAlgn="base" hangingPunct="1">
        <a:spcBef>
          <a:spcPct val="0"/>
        </a:spcBef>
        <a:spcAft>
          <a:spcPct val="0"/>
        </a:spcAft>
        <a:defRPr sz="3500">
          <a:solidFill>
            <a:srgbClr val="CE1126"/>
          </a:solidFill>
          <a:latin typeface="Univers 67 CondensedBold" charset="0"/>
        </a:defRPr>
      </a:lvl7pPr>
      <a:lvl8pPr marL="1371566" algn="l" rtl="0" eaLnBrk="1" fontAlgn="base" hangingPunct="1">
        <a:spcBef>
          <a:spcPct val="0"/>
        </a:spcBef>
        <a:spcAft>
          <a:spcPct val="0"/>
        </a:spcAft>
        <a:defRPr sz="3500">
          <a:solidFill>
            <a:srgbClr val="CE1126"/>
          </a:solidFill>
          <a:latin typeface="Univers 67 CondensedBold" charset="0"/>
        </a:defRPr>
      </a:lvl8pPr>
      <a:lvl9pPr marL="1828754" algn="l" rtl="0" eaLnBrk="1" fontAlgn="base" hangingPunct="1">
        <a:spcBef>
          <a:spcPct val="0"/>
        </a:spcBef>
        <a:spcAft>
          <a:spcPct val="0"/>
        </a:spcAft>
        <a:defRPr sz="3500">
          <a:solidFill>
            <a:srgbClr val="CE1126"/>
          </a:solidFill>
          <a:latin typeface="Univers 67 CondensedBold" charset="0"/>
        </a:defRPr>
      </a:lvl9pPr>
    </p:titleStyle>
    <p:bodyStyle>
      <a:lvl1pPr marL="342891" indent="-342891"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mn-ea"/>
          <a:cs typeface="+mn-cs"/>
        </a:defRPr>
      </a:lvl1pPr>
      <a:lvl2pPr marL="742932" indent="-28574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2pPr>
      <a:lvl3pPr marL="1142971"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3pPr>
      <a:lvl4pPr marL="1600160"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4pPr>
      <a:lvl5pPr marL="2057349"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5pPr>
      <a:lvl6pPr marL="2514537"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6pPr>
      <a:lvl7pPr marL="2971726"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7pPr>
      <a:lvl8pPr marL="3428914"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8pPr>
      <a:lvl9pPr marL="3886103"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D2C79-403F-45B5-B970-7A05AF3B96CB}"/>
              </a:ext>
            </a:extLst>
          </p:cNvPr>
          <p:cNvSpPr>
            <a:spLocks noGrp="1"/>
          </p:cNvSpPr>
          <p:nvPr>
            <p:ph type="ctrTitle"/>
          </p:nvPr>
        </p:nvSpPr>
        <p:spPr>
          <a:xfrm>
            <a:off x="468313" y="2362200"/>
            <a:ext cx="8369300" cy="1752600"/>
          </a:xfrm>
        </p:spPr>
        <p:txBody>
          <a:bodyPr/>
          <a:lstStyle/>
          <a:p>
            <a:pPr algn="ctr"/>
            <a:br>
              <a:rPr lang="en-US" sz="2800" b="1" dirty="0"/>
            </a:br>
            <a:br>
              <a:rPr lang="en-US" sz="2800" b="1" dirty="0"/>
            </a:br>
            <a:r>
              <a:rPr lang="en-US" sz="2800" b="1" dirty="0"/>
              <a:t>Distribution System Operation and Automation</a:t>
            </a:r>
            <a:br>
              <a:rPr lang="en-US" sz="2800" dirty="0"/>
            </a:br>
            <a:endParaRPr lang="en-US" sz="2800" dirty="0"/>
          </a:p>
        </p:txBody>
      </p:sp>
      <p:sp>
        <p:nvSpPr>
          <p:cNvPr id="3" name="Subtitle 2">
            <a:extLst>
              <a:ext uri="{FF2B5EF4-FFF2-40B4-BE49-F238E27FC236}">
                <a16:creationId xmlns:a16="http://schemas.microsoft.com/office/drawing/2014/main" id="{970D26A4-A2FA-4883-A703-A303B7038D1D}"/>
              </a:ext>
            </a:extLst>
          </p:cNvPr>
          <p:cNvSpPr>
            <a:spLocks noGrp="1"/>
          </p:cNvSpPr>
          <p:nvPr>
            <p:ph type="subTitle" idx="1"/>
          </p:nvPr>
        </p:nvSpPr>
        <p:spPr>
          <a:xfrm>
            <a:off x="1714500" y="4508500"/>
            <a:ext cx="6248400" cy="1752600"/>
          </a:xfrm>
        </p:spPr>
        <p:txBody>
          <a:bodyPr/>
          <a:lstStyle/>
          <a:p>
            <a:pPr algn="ctr"/>
            <a:r>
              <a:rPr lang="en-US" dirty="0">
                <a:solidFill>
                  <a:schemeClr val="tx1"/>
                </a:solidFill>
              </a:rPr>
              <a:t>Dr. Zhaoyu Wang</a:t>
            </a:r>
          </a:p>
          <a:p>
            <a:pPr algn="ctr"/>
            <a:r>
              <a:rPr lang="en-US" dirty="0">
                <a:solidFill>
                  <a:schemeClr val="tx1"/>
                </a:solidFill>
              </a:rPr>
              <a:t>1113 </a:t>
            </a:r>
            <a:r>
              <a:rPr lang="en-US" dirty="0" err="1">
                <a:solidFill>
                  <a:schemeClr val="tx1"/>
                </a:solidFill>
              </a:rPr>
              <a:t>Coover</a:t>
            </a:r>
            <a:r>
              <a:rPr lang="en-US" dirty="0">
                <a:solidFill>
                  <a:schemeClr val="tx1"/>
                </a:solidFill>
              </a:rPr>
              <a:t> Hall, Ames, IA</a:t>
            </a:r>
          </a:p>
          <a:p>
            <a:pPr algn="ctr"/>
            <a:r>
              <a:rPr lang="en-US" dirty="0">
                <a:solidFill>
                  <a:schemeClr val="tx1"/>
                </a:solidFill>
              </a:rPr>
              <a:t>wzy@iastate.edu</a:t>
            </a:r>
          </a:p>
          <a:p>
            <a:endParaRPr lang="en-US" dirty="0"/>
          </a:p>
        </p:txBody>
      </p:sp>
      <p:sp>
        <p:nvSpPr>
          <p:cNvPr id="4" name="Text Placeholder 3">
            <a:extLst>
              <a:ext uri="{FF2B5EF4-FFF2-40B4-BE49-F238E27FC236}">
                <a16:creationId xmlns:a16="http://schemas.microsoft.com/office/drawing/2014/main" id="{E8F286DA-4658-48BC-B784-E2439FABDD1C}"/>
              </a:ext>
            </a:extLst>
          </p:cNvPr>
          <p:cNvSpPr>
            <a:spLocks noGrp="1"/>
          </p:cNvSpPr>
          <p:nvPr>
            <p:ph type="body" sz="quarter" idx="10"/>
          </p:nvPr>
        </p:nvSpPr>
        <p:spPr/>
        <p:txBody>
          <a:bodyPr/>
          <a:lstStyle/>
          <a:p>
            <a:r>
              <a:rPr lang="en-US" dirty="0" err="1"/>
              <a:t>ECpE</a:t>
            </a:r>
            <a:r>
              <a:rPr lang="en-US" dirty="0"/>
              <a:t> Department</a:t>
            </a:r>
          </a:p>
        </p:txBody>
      </p:sp>
    </p:spTree>
    <p:extLst>
      <p:ext uri="{BB962C8B-B14F-4D97-AF65-F5344CB8AC3E}">
        <p14:creationId xmlns:p14="http://schemas.microsoft.com/office/powerpoint/2010/main" val="2121409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2. Distribution Automation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963843"/>
            <a:ext cx="8229600" cy="4490815"/>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DA implementation requires careful planning. Two approaches can be adopted: top-down and bottom-up.</a:t>
            </a:r>
          </a:p>
          <a:p>
            <a:pPr lvl="1"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Top-down: revolutionary, large‐scale, fully integrated automation system with all or most functions.</a:t>
            </a:r>
          </a:p>
          <a:p>
            <a:pPr lvl="1"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Bottom-up: evolutionary, integrate automation devices for only selected functions, or a small part of system. Other functions or parts can be automated gradually. </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The top‐down approach is expensive and requires great modifications, so it is suitable for only a few utilities. </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10</a:t>
            </a:fld>
            <a:endParaRPr lang="en-US"/>
          </a:p>
        </p:txBody>
      </p:sp>
      <p:sp>
        <p:nvSpPr>
          <p:cNvPr id="4" name="Text Placeholder 4">
            <a:extLst>
              <a:ext uri="{FF2B5EF4-FFF2-40B4-BE49-F238E27FC236}">
                <a16:creationId xmlns:a16="http://schemas.microsoft.com/office/drawing/2014/main" id="{BF722A2E-186C-EADD-5EA2-20A9001D9DFD}"/>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648804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2. Distribution Automation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38217"/>
            <a:ext cx="8229600" cy="2836186"/>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The bottom‐up strategy is more suitable for a majority of utilities since it allows them to adjust gradually and install automated systems for their immediate needs. </a:t>
            </a:r>
          </a:p>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The main difficulty for contemplating DA is to identify the functions to be automated. It can depend on geographic location, operating philosophy, and financial situation.</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11</a:t>
            </a:fld>
            <a:endParaRPr lang="en-US"/>
          </a:p>
        </p:txBody>
      </p:sp>
      <p:sp>
        <p:nvSpPr>
          <p:cNvPr id="4" name="Text Placeholder 4">
            <a:extLst>
              <a:ext uri="{FF2B5EF4-FFF2-40B4-BE49-F238E27FC236}">
                <a16:creationId xmlns:a16="http://schemas.microsoft.com/office/drawing/2014/main" id="{BF722A2E-186C-EADD-5EA2-20A9001D9DFD}"/>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1964910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3. Communication Infrastructure</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777871"/>
            <a:ext cx="8229600" cy="282167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DA system relies on communication infrastructure to connect customer locations, control points, and energy management system.</a:t>
            </a:r>
          </a:p>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Communication infrastructure is hybrid, utilizing various mediums for different parts.</a:t>
            </a:r>
          </a:p>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Early DA systems used telephone for communication between the control center and the substation and PLC/radio between substation and customers.</a:t>
            </a:r>
          </a:p>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PLC-based communications suffered from attenuation (specifically transformers), and gradually decreased in popularity.</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12</a:t>
            </a:fld>
            <a:endParaRPr lang="en-US" dirty="0"/>
          </a:p>
        </p:txBody>
      </p:sp>
      <p:sp>
        <p:nvSpPr>
          <p:cNvPr id="4" name="Text Placeholder 4">
            <a:extLst>
              <a:ext uri="{FF2B5EF4-FFF2-40B4-BE49-F238E27FC236}">
                <a16:creationId xmlns:a16="http://schemas.microsoft.com/office/drawing/2014/main" id="{7F284CBB-6FEB-70A9-28C5-5C0C2BF30FDE}"/>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413165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3. Communication Infrastructure</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38217"/>
            <a:ext cx="8229600" cy="4676787"/>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Advances in radio technology and the availability of the 900 MHz frequency spectrum make radio a popular and reliable communication medium.</a:t>
            </a:r>
          </a:p>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Fiber optic cables are used along feeders to concentrators, then radios can reach customers from those points.</a:t>
            </a:r>
          </a:p>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Cellular telephone technology can also be used for some applications in distribution systems.</a:t>
            </a:r>
          </a:p>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Satellite communication has been experimented with, but not widely used.</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13</a:t>
            </a:fld>
            <a:endParaRPr lang="en-US"/>
          </a:p>
        </p:txBody>
      </p:sp>
      <p:sp>
        <p:nvSpPr>
          <p:cNvPr id="4" name="Text Placeholder 4">
            <a:extLst>
              <a:ext uri="{FF2B5EF4-FFF2-40B4-BE49-F238E27FC236}">
                <a16:creationId xmlns:a16="http://schemas.microsoft.com/office/drawing/2014/main" id="{7F284CBB-6FEB-70A9-28C5-5C0C2BF30FDE}"/>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4007702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 Distribution Automation Functions</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266700" y="860884"/>
            <a:ext cx="8610600"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DA functions can be categorized into </a:t>
            </a:r>
            <a:r>
              <a:rPr lang="en-US" sz="2400" dirty="0">
                <a:solidFill>
                  <a:srgbClr val="C00000"/>
                </a:solidFill>
                <a:latin typeface="Calibri" panose="020F0502020204030204" pitchFamily="34" charset="0"/>
                <a:cs typeface="Calibri" panose="020F0502020204030204" pitchFamily="34" charset="0"/>
              </a:rPr>
              <a:t>customer-level </a:t>
            </a:r>
            <a:r>
              <a:rPr lang="en-US" sz="2400" dirty="0">
                <a:solidFill>
                  <a:schemeClr val="tx1"/>
                </a:solidFill>
                <a:latin typeface="Calibri" panose="020F0502020204030204" pitchFamily="34" charset="0"/>
                <a:cs typeface="Calibri" panose="020F0502020204030204" pitchFamily="34" charset="0"/>
              </a:rPr>
              <a:t>and </a:t>
            </a:r>
            <a:r>
              <a:rPr lang="en-US" sz="2400" dirty="0">
                <a:solidFill>
                  <a:srgbClr val="C00000"/>
                </a:solidFill>
                <a:latin typeface="Calibri" panose="020F0502020204030204" pitchFamily="34" charset="0"/>
                <a:cs typeface="Calibri" panose="020F0502020204030204" pitchFamily="34" charset="0"/>
              </a:rPr>
              <a:t>system-level</a:t>
            </a:r>
            <a:r>
              <a:rPr lang="en-US" sz="2400" dirty="0">
                <a:solidFill>
                  <a:schemeClr val="tx1"/>
                </a:solidFill>
                <a:latin typeface="Calibri" panose="020F0502020204030204" pitchFamily="34" charset="0"/>
                <a:cs typeface="Calibri" panose="020F0502020204030204" pitchFamily="34" charset="0"/>
              </a:rPr>
              <a:t> functions.</a:t>
            </a:r>
          </a:p>
          <a:p>
            <a:pPr lvl="1" algn="just">
              <a:spcBef>
                <a:spcPts val="400"/>
              </a:spcBef>
              <a:spcAft>
                <a:spcPts val="600"/>
              </a:spcAft>
              <a:buFont typeface="Courier New" panose="02070309020205020404" pitchFamily="49" charset="0"/>
              <a:buChar char="o"/>
            </a:pPr>
            <a:r>
              <a:rPr lang="en-US" sz="2400" dirty="0">
                <a:solidFill>
                  <a:srgbClr val="C00000"/>
                </a:solidFill>
                <a:latin typeface="Calibri" panose="020F0502020204030204" pitchFamily="34" charset="0"/>
                <a:cs typeface="Calibri" panose="020F0502020204030204" pitchFamily="34" charset="0"/>
              </a:rPr>
              <a:t>Customer-level</a:t>
            </a:r>
            <a:r>
              <a:rPr lang="en-US" sz="2400" dirty="0">
                <a:solidFill>
                  <a:schemeClr val="tx1"/>
                </a:solidFill>
                <a:latin typeface="Calibri" panose="020F0502020204030204" pitchFamily="34" charset="0"/>
                <a:cs typeface="Calibri" panose="020F0502020204030204" pitchFamily="34" charset="0"/>
              </a:rPr>
              <a:t> functions: require communication-capable devices at customers’ premises, including meter reading, demand response, time-of-use rates, outage alerts, and remote connect/disconnect.</a:t>
            </a:r>
          </a:p>
          <a:p>
            <a:pPr lvl="1" algn="just">
              <a:spcBef>
                <a:spcPts val="400"/>
              </a:spcBef>
              <a:spcAft>
                <a:spcPts val="600"/>
              </a:spcAft>
              <a:buFont typeface="Courier New" panose="02070309020205020404" pitchFamily="49" charset="0"/>
              <a:buChar char="o"/>
            </a:pPr>
            <a:r>
              <a:rPr lang="en-US" sz="2400" dirty="0">
                <a:solidFill>
                  <a:srgbClr val="C00000"/>
                </a:solidFill>
                <a:latin typeface="Calibri" panose="020F0502020204030204" pitchFamily="34" charset="0"/>
                <a:cs typeface="Calibri" panose="020F0502020204030204" pitchFamily="34" charset="0"/>
              </a:rPr>
              <a:t>System-level</a:t>
            </a:r>
            <a:r>
              <a:rPr lang="en-US" sz="2400" dirty="0">
                <a:solidFill>
                  <a:schemeClr val="tx1"/>
                </a:solidFill>
                <a:latin typeface="Calibri" panose="020F0502020204030204" pitchFamily="34" charset="0"/>
                <a:cs typeface="Calibri" panose="020F0502020204030204" pitchFamily="34" charset="0"/>
              </a:rPr>
              <a:t> functions: related to system operations, devices installed at substations and feeders, including fault detection and service restoration, feeder reconfiguration, voltage/VAR control, equipment monitoring, and digital protection.</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This chapter focuses on system operation-related functions, while customer-related functions can be implemented as a part of AMI.</a:t>
            </a:r>
          </a:p>
          <a:p>
            <a:pPr algn="just">
              <a:spcBef>
                <a:spcPts val="400"/>
              </a:spcBef>
              <a:spcAft>
                <a:spcPts val="600"/>
              </a:spcAft>
            </a:pPr>
            <a:endParaRPr lang="en-US" sz="1800" dirty="0">
              <a:solidFill>
                <a:schemeClr val="tx1"/>
              </a:solidFill>
              <a:latin typeface="Calibri" panose="020F0502020204030204" pitchFamily="34" charset="0"/>
              <a:cs typeface="Calibri" panose="020F0502020204030204" pitchFamily="34" charset="0"/>
            </a:endParaRPr>
          </a:p>
          <a:p>
            <a:pPr algn="just">
              <a:spcBef>
                <a:spcPts val="400"/>
              </a:spcBef>
              <a:spcAft>
                <a:spcPts val="600"/>
              </a:spcAft>
            </a:pPr>
            <a:endParaRPr lang="en-US" sz="1800" dirty="0">
              <a:solidFill>
                <a:schemeClr val="tx1"/>
              </a:solidFill>
              <a:latin typeface="Calibri" panose="020F0502020204030204" pitchFamily="34" charset="0"/>
              <a:cs typeface="Calibri" panose="020F0502020204030204" pitchFamily="34" charset="0"/>
            </a:endParaRPr>
          </a:p>
          <a:p>
            <a:pPr algn="just">
              <a:spcBef>
                <a:spcPts val="400"/>
              </a:spcBef>
              <a:spcAft>
                <a:spcPts val="600"/>
              </a:spcAft>
            </a:pPr>
            <a:endParaRPr lang="en-US" sz="1800" dirty="0">
              <a:solidFill>
                <a:schemeClr val="tx1"/>
              </a:solidFill>
              <a:latin typeface="Calibri" panose="020F0502020204030204" pitchFamily="34" charset="0"/>
              <a:cs typeface="Calibri" panose="020F0502020204030204" pitchFamily="34" charset="0"/>
            </a:endParaRP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14</a:t>
            </a:fld>
            <a:endParaRPr lang="en-US"/>
          </a:p>
        </p:txBody>
      </p:sp>
      <p:sp>
        <p:nvSpPr>
          <p:cNvPr id="4" name="Text Placeholder 4">
            <a:extLst>
              <a:ext uri="{FF2B5EF4-FFF2-40B4-BE49-F238E27FC236}">
                <a16:creationId xmlns:a16="http://schemas.microsoft.com/office/drawing/2014/main" id="{6C63F195-FF53-4B91-ED46-C85CF8A9D41E}"/>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189722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 Distribution Automation Functions</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38217"/>
            <a:ext cx="8229600" cy="3155500"/>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Operation-related functions can be divided into substation- and feeder-related functions.</a:t>
            </a:r>
          </a:p>
          <a:p>
            <a:pPr algn="just">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Four important functions are covered: (1)outage management, (2)feeder reconfiguration, (3)voltage and reactive power management, and (4)equipment monitoring and control. Substation and feeder functions can overlap and be coordinated in some cases.</a:t>
            </a:r>
          </a:p>
          <a:p>
            <a:pPr algn="just">
              <a:spcBef>
                <a:spcPts val="400"/>
              </a:spcBef>
              <a:spcAft>
                <a:spcPts val="600"/>
              </a:spcAft>
            </a:pPr>
            <a:endParaRPr lang="en-US" sz="1800" dirty="0">
              <a:solidFill>
                <a:schemeClr val="tx1"/>
              </a:solidFill>
              <a:latin typeface="Calibri" panose="020F0502020204030204" pitchFamily="34" charset="0"/>
              <a:cs typeface="Calibri" panose="020F0502020204030204" pitchFamily="34" charset="0"/>
            </a:endParaRPr>
          </a:p>
          <a:p>
            <a:pPr algn="just">
              <a:spcBef>
                <a:spcPts val="400"/>
              </a:spcBef>
              <a:spcAft>
                <a:spcPts val="600"/>
              </a:spcAft>
            </a:pPr>
            <a:endParaRPr lang="en-US" sz="1800" dirty="0">
              <a:solidFill>
                <a:schemeClr val="tx1"/>
              </a:solidFill>
              <a:latin typeface="Calibri" panose="020F0502020204030204" pitchFamily="34" charset="0"/>
              <a:cs typeface="Calibri" panose="020F0502020204030204" pitchFamily="34" charset="0"/>
            </a:endParaRPr>
          </a:p>
          <a:p>
            <a:pPr algn="just">
              <a:spcBef>
                <a:spcPts val="400"/>
              </a:spcBef>
              <a:spcAft>
                <a:spcPts val="600"/>
              </a:spcAft>
            </a:pPr>
            <a:endParaRPr lang="en-US" sz="1800" dirty="0">
              <a:solidFill>
                <a:schemeClr val="tx1"/>
              </a:solidFill>
              <a:latin typeface="Calibri" panose="020F0502020204030204" pitchFamily="34" charset="0"/>
              <a:cs typeface="Calibri" panose="020F0502020204030204" pitchFamily="34" charset="0"/>
            </a:endParaRP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15</a:t>
            </a:fld>
            <a:endParaRPr lang="en-US"/>
          </a:p>
        </p:txBody>
      </p:sp>
      <p:sp>
        <p:nvSpPr>
          <p:cNvPr id="4" name="Text Placeholder 4">
            <a:extLst>
              <a:ext uri="{FF2B5EF4-FFF2-40B4-BE49-F238E27FC236}">
                <a16:creationId xmlns:a16="http://schemas.microsoft.com/office/drawing/2014/main" id="{6C63F195-FF53-4B91-ED46-C85CF8A9D41E}"/>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1511361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4.1 Outage Management</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76630"/>
            <a:ext cx="8229600" cy="412175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Distribution systems, particularly with a large percentage of overhead feeders, are susceptible to various types of faults due to exposure to the environment. While underground feeders are not exposed to several environmental factors, they also experience faults. </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Also, a large majority of distribution systems around the world are overhead due to cost considerations. Since underground feeders typically cost 5–10 times more than overhead feeders, so they are used only in special situations where aesthetics or higher reliability is of concern.</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16</a:t>
            </a:fld>
            <a:endParaRPr lang="en-US"/>
          </a:p>
        </p:txBody>
      </p:sp>
      <p:sp>
        <p:nvSpPr>
          <p:cNvPr id="4" name="Text Placeholder 4">
            <a:extLst>
              <a:ext uri="{FF2B5EF4-FFF2-40B4-BE49-F238E27FC236}">
                <a16:creationId xmlns:a16="http://schemas.microsoft.com/office/drawing/2014/main" id="{36DAFDDE-1F86-D405-475A-F6B0223836E6}"/>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388090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4.1 Outage Management</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844859"/>
            <a:ext cx="8229600" cy="4870145"/>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The system can have either a temporary or a permanent fault.</a:t>
            </a:r>
          </a:p>
          <a:p>
            <a:pPr lvl="1"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For a temporary fault, the affected customers experience interruption of power for a very short duration, which is typically in seconds.</a:t>
            </a:r>
          </a:p>
          <a:p>
            <a:pPr lvl="1"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In the event of a permanent fault, the protective devices are expected to operate and isolate the faulted section, which results in longer service interruption for the customers. </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However, if the fault is of a high impedance type, the protective devices might not operate to isolate the faulted section. In such situations, locating faults becomes more difficult. </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17</a:t>
            </a:fld>
            <a:endParaRPr lang="en-US"/>
          </a:p>
        </p:txBody>
      </p:sp>
      <p:sp>
        <p:nvSpPr>
          <p:cNvPr id="4" name="Text Placeholder 4">
            <a:extLst>
              <a:ext uri="{FF2B5EF4-FFF2-40B4-BE49-F238E27FC236}">
                <a16:creationId xmlns:a16="http://schemas.microsoft.com/office/drawing/2014/main" id="{36DAFDDE-1F86-D405-475A-F6B0223836E6}"/>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6564247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4.1 Outage Management</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711505"/>
            <a:ext cx="8229600"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200" dirty="0">
                <a:solidFill>
                  <a:schemeClr val="tx1"/>
                </a:solidFill>
                <a:latin typeface="Calibri" panose="020F0502020204030204" pitchFamily="34" charset="0"/>
                <a:cs typeface="Calibri" panose="020F0502020204030204" pitchFamily="34" charset="0"/>
              </a:rPr>
              <a:t>If no information on the status of various devices in the distribution system is available to the distribution system dispatchers, there is no direct way to find out about the outages. The dispatchers depend on telephone calls from customers or a sudden change in power flow at a metered location upstream in the system to come to know of the outages. Calls from customers only provide an approximate location of the outage. </a:t>
            </a:r>
          </a:p>
          <a:p>
            <a:pPr algn="just">
              <a:spcBef>
                <a:spcPts val="400"/>
              </a:spcBef>
              <a:spcAft>
                <a:spcPts val="600"/>
              </a:spcAft>
            </a:pPr>
            <a:r>
              <a:rPr lang="en-US" sz="2200" dirty="0">
                <a:solidFill>
                  <a:schemeClr val="tx1"/>
                </a:solidFill>
                <a:latin typeface="Calibri" panose="020F0502020204030204" pitchFamily="34" charset="0"/>
                <a:cs typeface="Calibri" panose="020F0502020204030204" pitchFamily="34" charset="0"/>
              </a:rPr>
              <a:t>Moreover, in the case of a major storm, multiple outages can be widespread and difficult to locate:</a:t>
            </a:r>
          </a:p>
          <a:p>
            <a:pPr lvl="1" algn="just">
              <a:spcBef>
                <a:spcPts val="400"/>
              </a:spcBef>
              <a:spcAft>
                <a:spcPts val="600"/>
              </a:spcAft>
            </a:pPr>
            <a:r>
              <a:rPr lang="en-US" sz="2200" dirty="0">
                <a:solidFill>
                  <a:schemeClr val="tx1"/>
                </a:solidFill>
                <a:latin typeface="Calibri" panose="020F0502020204030204" pitchFamily="34" charset="0"/>
                <a:cs typeface="Calibri" panose="020F0502020204030204" pitchFamily="34" charset="0"/>
              </a:rPr>
              <a:t>Once the approximate location of outages is known, line crews are dispatched to drive along the lines to look for damage. </a:t>
            </a:r>
          </a:p>
          <a:p>
            <a:pPr lvl="1" algn="just">
              <a:spcBef>
                <a:spcPts val="400"/>
              </a:spcBef>
              <a:spcAft>
                <a:spcPts val="600"/>
              </a:spcAft>
            </a:pPr>
            <a:r>
              <a:rPr lang="en-US" sz="2200" dirty="0">
                <a:solidFill>
                  <a:schemeClr val="tx1"/>
                </a:solidFill>
                <a:latin typeface="Calibri" panose="020F0502020204030204" pitchFamily="34" charset="0"/>
                <a:cs typeface="Calibri" panose="020F0502020204030204" pitchFamily="34" charset="0"/>
              </a:rPr>
              <a:t>After the damaged area is located, it has to be isolated from the rest of the system if the protective devices have not done that already. </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18</a:t>
            </a:fld>
            <a:endParaRPr lang="en-US"/>
          </a:p>
        </p:txBody>
      </p:sp>
      <p:sp>
        <p:nvSpPr>
          <p:cNvPr id="4" name="Text Placeholder 4">
            <a:extLst>
              <a:ext uri="{FF2B5EF4-FFF2-40B4-BE49-F238E27FC236}">
                <a16:creationId xmlns:a16="http://schemas.microsoft.com/office/drawing/2014/main" id="{36DAFDDE-1F86-D405-475A-F6B0223836E6}"/>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20481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4.1 Outage Management</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76630"/>
            <a:ext cx="8229600" cy="3773409"/>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lvl="1"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The next step is to restore power to those parts of the system that are undamaged but have power interruption due to problems elsewhere in the system. The power to these parts may be provided from alternates routes. The dispatchers determine such possible routes and ask the line crew to operate switches. Many of the switches cannot be operated under load; therefore, the substation breaker has to be opened before operating them. </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If the whole process is done manually, it takes a long time.</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19</a:t>
            </a:fld>
            <a:endParaRPr lang="en-US"/>
          </a:p>
        </p:txBody>
      </p:sp>
      <p:sp>
        <p:nvSpPr>
          <p:cNvPr id="4" name="Text Placeholder 4">
            <a:extLst>
              <a:ext uri="{FF2B5EF4-FFF2-40B4-BE49-F238E27FC236}">
                <a16:creationId xmlns:a16="http://schemas.microsoft.com/office/drawing/2014/main" id="{36DAFDDE-1F86-D405-475A-F6B0223836E6}"/>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672633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08175"/>
            <a:ext cx="9144000" cy="1470025"/>
          </a:xfrm>
        </p:spPr>
        <p:txBody>
          <a:bodyPr/>
          <a:lstStyle/>
          <a:p>
            <a:pPr algn="ctr"/>
            <a:r>
              <a:rPr lang="en-US" sz="4000" b="1" dirty="0"/>
              <a:t>Distribution System Operation and Automation</a:t>
            </a:r>
            <a:endParaRPr lang="en-US" sz="4000" dirty="0">
              <a:latin typeface="Calibri" panose="020F0502020204030204" pitchFamily="34" charset="0"/>
              <a:cs typeface="Calibri" panose="020F0502020204030204" pitchFamily="34" charset="0"/>
            </a:endParaRPr>
          </a:p>
        </p:txBody>
      </p:sp>
      <p:sp>
        <p:nvSpPr>
          <p:cNvPr id="6" name="Slide Number Placeholder 5"/>
          <p:cNvSpPr>
            <a:spLocks noGrp="1"/>
          </p:cNvSpPr>
          <p:nvPr>
            <p:ph type="sldNum" sz="quarter" idx="12"/>
          </p:nvPr>
        </p:nvSpPr>
        <p:spPr/>
        <p:txBody>
          <a:bodyPr/>
          <a:lstStyle/>
          <a:p>
            <a:fld id="{8C722F87-0E61-40B1-A280-0A6CABFE5616}" type="slidenum">
              <a:rPr lang="en-US" smtClean="0"/>
              <a:t>2</a:t>
            </a:fld>
            <a:endParaRPr lang="en-US"/>
          </a:p>
        </p:txBody>
      </p:sp>
      <p:pic>
        <p:nvPicPr>
          <p:cNvPr id="4"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228600"/>
            <a:ext cx="2917825"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4">
            <a:extLst>
              <a:ext uri="{FF2B5EF4-FFF2-40B4-BE49-F238E27FC236}">
                <a16:creationId xmlns:a16="http://schemas.microsoft.com/office/drawing/2014/main" id="{B1B32F01-CB41-4E32-9D69-CB0EA43E49A1}"/>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
        <p:nvSpPr>
          <p:cNvPr id="7" name="Subtitle 4">
            <a:extLst>
              <a:ext uri="{FF2B5EF4-FFF2-40B4-BE49-F238E27FC236}">
                <a16:creationId xmlns:a16="http://schemas.microsoft.com/office/drawing/2014/main" id="{6E5C1C03-BF52-AA46-AC61-9C4DB6FA2CE7}"/>
              </a:ext>
            </a:extLst>
          </p:cNvPr>
          <p:cNvSpPr txBox="1">
            <a:spLocks/>
          </p:cNvSpPr>
          <p:nvPr/>
        </p:nvSpPr>
        <p:spPr>
          <a:xfrm>
            <a:off x="1397000" y="4343400"/>
            <a:ext cx="6604000" cy="106680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fontAlgn="auto">
              <a:spcAft>
                <a:spcPts val="0"/>
              </a:spcAft>
            </a:pPr>
            <a:r>
              <a:rPr lang="en-US" sz="2000" dirty="0">
                <a:solidFill>
                  <a:prstClr val="black">
                    <a:tint val="75000"/>
                  </a:prstClr>
                </a:solidFill>
                <a:latin typeface="Calibri" panose="020F0502020204030204" pitchFamily="34" charset="0"/>
                <a:cs typeface="Calibri" panose="020F0502020204030204" pitchFamily="34" charset="0"/>
              </a:rPr>
              <a:t>Acknowledgement: </a:t>
            </a:r>
          </a:p>
          <a:p>
            <a:pPr fontAlgn="auto">
              <a:spcAft>
                <a:spcPts val="0"/>
              </a:spcAft>
            </a:pPr>
            <a:r>
              <a:rPr lang="en-US" sz="2000" dirty="0">
                <a:solidFill>
                  <a:prstClr val="black">
                    <a:tint val="75000"/>
                  </a:prstClr>
                </a:solidFill>
                <a:latin typeface="Calibri" panose="020F0502020204030204" pitchFamily="34" charset="0"/>
                <a:cs typeface="Calibri" panose="020F0502020204030204" pitchFamily="34" charset="0"/>
              </a:rPr>
              <a:t>The slides are developed based in part on Electric Power and Energy Distribution Systems, Models, Methods and Applications, </a:t>
            </a:r>
            <a:r>
              <a:rPr lang="en-US" sz="2000" dirty="0" err="1">
                <a:solidFill>
                  <a:prstClr val="black">
                    <a:tint val="75000"/>
                  </a:prstClr>
                </a:solidFill>
                <a:latin typeface="Calibri" panose="020F0502020204030204" pitchFamily="34" charset="0"/>
                <a:cs typeface="Calibri" panose="020F0502020204030204" pitchFamily="34" charset="0"/>
              </a:rPr>
              <a:t>Subrahmanyan</a:t>
            </a:r>
            <a:r>
              <a:rPr lang="en-US" sz="2000" dirty="0">
                <a:solidFill>
                  <a:prstClr val="black">
                    <a:tint val="75000"/>
                  </a:prstClr>
                </a:solidFill>
                <a:latin typeface="Calibri" panose="020F0502020204030204" pitchFamily="34" charset="0"/>
                <a:cs typeface="Calibri" panose="020F0502020204030204" pitchFamily="34" charset="0"/>
              </a:rPr>
              <a:t> S. Venkata, Anil </a:t>
            </a:r>
            <a:r>
              <a:rPr lang="en-US" sz="2000" dirty="0" err="1">
                <a:solidFill>
                  <a:prstClr val="black">
                    <a:tint val="75000"/>
                  </a:prstClr>
                </a:solidFill>
                <a:latin typeface="Calibri" panose="020F0502020204030204" pitchFamily="34" charset="0"/>
                <a:cs typeface="Calibri" panose="020F0502020204030204" pitchFamily="34" charset="0"/>
              </a:rPr>
              <a:t>Pahwa</a:t>
            </a:r>
            <a:r>
              <a:rPr lang="en-US" sz="2000" dirty="0">
                <a:solidFill>
                  <a:prstClr val="black">
                    <a:tint val="75000"/>
                  </a:prstClr>
                </a:solidFill>
                <a:latin typeface="Calibri" panose="020F0502020204030204" pitchFamily="34" charset="0"/>
                <a:cs typeface="Calibri" panose="020F0502020204030204" pitchFamily="34" charset="0"/>
              </a:rPr>
              <a:t>, IEEE Press &amp; Wiley, 2022</a:t>
            </a:r>
          </a:p>
        </p:txBody>
      </p:sp>
    </p:spTree>
    <p:extLst>
      <p:ext uri="{BB962C8B-B14F-4D97-AF65-F5344CB8AC3E}">
        <p14:creationId xmlns:p14="http://schemas.microsoft.com/office/powerpoint/2010/main" val="24858601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4.1 Outage Management</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711505"/>
            <a:ext cx="8229600"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Automation of this function requires installation of remotely controlled </a:t>
            </a:r>
            <a:r>
              <a:rPr lang="en-US" sz="2400" dirty="0" err="1">
                <a:solidFill>
                  <a:schemeClr val="tx1"/>
                </a:solidFill>
                <a:latin typeface="Calibri" panose="020F0502020204030204" pitchFamily="34" charset="0"/>
                <a:cs typeface="Calibri" panose="020F0502020204030204" pitchFamily="34" charset="0"/>
              </a:rPr>
              <a:t>sectionalizers</a:t>
            </a:r>
            <a:r>
              <a:rPr lang="en-US" sz="2400" dirty="0">
                <a:solidFill>
                  <a:schemeClr val="tx1"/>
                </a:solidFill>
                <a:latin typeface="Calibri" panose="020F0502020204030204" pitchFamily="34" charset="0"/>
                <a:cs typeface="Calibri" panose="020F0502020204030204" pitchFamily="34" charset="0"/>
              </a:rPr>
              <a:t> and sensors on the feeders and leveraging AMI at customer locations to detect interruption of service. </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Upon loss of power, the meter automatically sends a message, or the outage is detected when the metered information is not received at the end of the metering duration. In the latter case, there can be a delay up to the metering duration, for example 15 minutes, if the outage happens at the beginning of the metering duration. </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Since the activity of locating outages has historically depended on customer calls, it is called Trouble Call Analysis in the utility jargon.</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20</a:t>
            </a:fld>
            <a:endParaRPr lang="en-US"/>
          </a:p>
        </p:txBody>
      </p:sp>
      <p:sp>
        <p:nvSpPr>
          <p:cNvPr id="4" name="Text Placeholder 4">
            <a:extLst>
              <a:ext uri="{FF2B5EF4-FFF2-40B4-BE49-F238E27FC236}">
                <a16:creationId xmlns:a16="http://schemas.microsoft.com/office/drawing/2014/main" id="{36DAFDDE-1F86-D405-475A-F6B0223836E6}"/>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1089970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4.1 Outage Management</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860884"/>
            <a:ext cx="8229600"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200" dirty="0">
                <a:solidFill>
                  <a:schemeClr val="tx1"/>
                </a:solidFill>
                <a:latin typeface="Calibri" panose="020F0502020204030204" pitchFamily="34" charset="0"/>
                <a:cs typeface="Calibri" panose="020F0502020204030204" pitchFamily="34" charset="0"/>
              </a:rPr>
              <a:t>Once sufficient calls are received, locations of the outages are determined based on the escalation of data from the customer level to the substation level. </a:t>
            </a:r>
          </a:p>
          <a:p>
            <a:pPr algn="just">
              <a:spcBef>
                <a:spcPts val="400"/>
              </a:spcBef>
              <a:spcAft>
                <a:spcPts val="600"/>
              </a:spcAft>
            </a:pPr>
            <a:r>
              <a:rPr lang="en-US" sz="2200" dirty="0">
                <a:solidFill>
                  <a:schemeClr val="tx1"/>
                </a:solidFill>
                <a:latin typeface="Calibri" panose="020F0502020204030204" pitchFamily="34" charset="0"/>
                <a:cs typeface="Calibri" panose="020F0502020204030204" pitchFamily="34" charset="0"/>
              </a:rPr>
              <a:t>To aid the operators in an outage location, the calls are automatically mapped on the system map. However, simple escalation can lead to wrong diagnosis, specifically during multiple outages. Therefore, advanced inferencing techniques are used to determine possible locations of faults. Installation of sensors on the feeders to obtain additional information also increases the possibility of correct diagnosis. One approach requires recording the time of service interruption at different locations in the system. Techniques based on voltage sags are also used for location of outages. In general, it is easier to locate the main feeder outages but more difficult to locate lateral outages.</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21</a:t>
            </a:fld>
            <a:endParaRPr lang="en-US"/>
          </a:p>
        </p:txBody>
      </p:sp>
      <p:sp>
        <p:nvSpPr>
          <p:cNvPr id="4" name="Text Placeholder 4">
            <a:extLst>
              <a:ext uri="{FF2B5EF4-FFF2-40B4-BE49-F238E27FC236}">
                <a16:creationId xmlns:a16="http://schemas.microsoft.com/office/drawing/2014/main" id="{36DAFDDE-1F86-D405-475A-F6B0223836E6}"/>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0425836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4.1 Outage Management</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38217"/>
            <a:ext cx="8229600" cy="4571695"/>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The next step is the restoration of service to customers. </a:t>
            </a:r>
          </a:p>
          <a:p>
            <a:pPr lvl="1"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If the fault happens on the main feeder, power to the </a:t>
            </a:r>
            <a:r>
              <a:rPr lang="en-US" sz="2400" dirty="0" err="1">
                <a:solidFill>
                  <a:schemeClr val="tx1"/>
                </a:solidFill>
                <a:latin typeface="Calibri" panose="020F0502020204030204" pitchFamily="34" charset="0"/>
                <a:cs typeface="Calibri" panose="020F0502020204030204" pitchFamily="34" charset="0"/>
              </a:rPr>
              <a:t>unfaulted</a:t>
            </a:r>
            <a:r>
              <a:rPr lang="en-US" sz="2400" dirty="0">
                <a:solidFill>
                  <a:schemeClr val="tx1"/>
                </a:solidFill>
                <a:latin typeface="Calibri" panose="020F0502020204030204" pitchFamily="34" charset="0"/>
                <a:cs typeface="Calibri" panose="020F0502020204030204" pitchFamily="34" charset="0"/>
              </a:rPr>
              <a:t> section of the feeder is restored by automatically closing a tie switch, which routes power from a neighboring feeder. Following that, the crew is directed toward the faulted section to fix the problems, and to restore service. </a:t>
            </a:r>
          </a:p>
          <a:p>
            <a:pPr lvl="1"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If the fault is on a lateral, restoration requires replacing the fuse manually after the crew has made repairs. Laterals usually do not have a tie switch from a neighboring lateral. </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22</a:t>
            </a:fld>
            <a:endParaRPr lang="en-US"/>
          </a:p>
        </p:txBody>
      </p:sp>
      <p:sp>
        <p:nvSpPr>
          <p:cNvPr id="4" name="Text Placeholder 4">
            <a:extLst>
              <a:ext uri="{FF2B5EF4-FFF2-40B4-BE49-F238E27FC236}">
                <a16:creationId xmlns:a16="http://schemas.microsoft.com/office/drawing/2014/main" id="{36DAFDDE-1F86-D405-475A-F6B0223836E6}"/>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460022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4.1 Outage Management</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943897"/>
            <a:ext cx="8229600"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Also, replacing fuse by an automated </a:t>
            </a:r>
            <a:r>
              <a:rPr lang="en-US" sz="2400" dirty="0" err="1">
                <a:solidFill>
                  <a:schemeClr val="tx1"/>
                </a:solidFill>
                <a:latin typeface="Calibri" panose="020F0502020204030204" pitchFamily="34" charset="0"/>
                <a:cs typeface="Calibri" panose="020F0502020204030204" pitchFamily="34" charset="0"/>
              </a:rPr>
              <a:t>sectionalizer</a:t>
            </a:r>
            <a:r>
              <a:rPr lang="en-US" sz="2400" dirty="0">
                <a:solidFill>
                  <a:schemeClr val="tx1"/>
                </a:solidFill>
                <a:latin typeface="Calibri" panose="020F0502020204030204" pitchFamily="34" charset="0"/>
                <a:cs typeface="Calibri" panose="020F0502020204030204" pitchFamily="34" charset="0"/>
              </a:rPr>
              <a:t> is a very expensive proposition because a distribution system of a small city may have hundreds of laterals. With the cost of an automated single‐phase </a:t>
            </a:r>
            <a:r>
              <a:rPr lang="en-US" sz="2400" dirty="0" err="1">
                <a:solidFill>
                  <a:schemeClr val="tx1"/>
                </a:solidFill>
                <a:latin typeface="Calibri" panose="020F0502020204030204" pitchFamily="34" charset="0"/>
                <a:cs typeface="Calibri" panose="020F0502020204030204" pitchFamily="34" charset="0"/>
              </a:rPr>
              <a:t>sectionalizer</a:t>
            </a:r>
            <a:r>
              <a:rPr lang="en-US" sz="2400" dirty="0">
                <a:solidFill>
                  <a:schemeClr val="tx1"/>
                </a:solidFill>
                <a:latin typeface="Calibri" panose="020F0502020204030204" pitchFamily="34" charset="0"/>
                <a:cs typeface="Calibri" panose="020F0502020204030204" pitchFamily="34" charset="0"/>
              </a:rPr>
              <a:t> about $10,000 and the cost of a fuse for the same lateral about $50, it is difficult to justify replacing the fuse by an automated </a:t>
            </a:r>
            <a:r>
              <a:rPr lang="en-US" sz="2400" dirty="0" err="1">
                <a:solidFill>
                  <a:schemeClr val="tx1"/>
                </a:solidFill>
                <a:latin typeface="Calibri" panose="020F0502020204030204" pitchFamily="34" charset="0"/>
                <a:cs typeface="Calibri" panose="020F0502020204030204" pitchFamily="34" charset="0"/>
              </a:rPr>
              <a:t>sectionalizer</a:t>
            </a:r>
            <a:r>
              <a:rPr lang="en-US" sz="2400" dirty="0">
                <a:solidFill>
                  <a:schemeClr val="tx1"/>
                </a:solidFill>
                <a:latin typeface="Calibri" panose="020F0502020204030204" pitchFamily="34" charset="0"/>
                <a:cs typeface="Calibri" panose="020F0502020204030204" pitchFamily="34" charset="0"/>
              </a:rPr>
              <a:t>.</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As automation of this function provides more precise location of the outages, the crew goes to the identified location instead of looking for problems in a general area. Thus, with automation, the whole process of outage location and service restoration can be accomplished more efficiently by less people in much less time with minimum interruption to the customers.</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23</a:t>
            </a:fld>
            <a:endParaRPr lang="en-US"/>
          </a:p>
        </p:txBody>
      </p:sp>
      <p:sp>
        <p:nvSpPr>
          <p:cNvPr id="4" name="Text Placeholder 4">
            <a:extLst>
              <a:ext uri="{FF2B5EF4-FFF2-40B4-BE49-F238E27FC236}">
                <a16:creationId xmlns:a16="http://schemas.microsoft.com/office/drawing/2014/main" id="{36DAFDDE-1F86-D405-475A-F6B0223836E6}"/>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42471157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4.2 Feeder Reconfiguration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38217"/>
            <a:ext cx="8229600" cy="4389215"/>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Load variation occurs hourly, daily, and seasonally in distribution systems.</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Optimal feeder configuration is crucial. Previously focused on minimum losses. Service reliability now is equally important.</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Multi-objective reconfiguration includes objectives like loss minimization, load balancing, and voltage deviation.</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Reconfiguration involves opening closed switches and closing open ones while maintaining radial structure and continuous power supply.</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24</a:t>
            </a:fld>
            <a:endParaRPr lang="en-US"/>
          </a:p>
        </p:txBody>
      </p:sp>
      <p:sp>
        <p:nvSpPr>
          <p:cNvPr id="4" name="Text Placeholder 4">
            <a:extLst>
              <a:ext uri="{FF2B5EF4-FFF2-40B4-BE49-F238E27FC236}">
                <a16:creationId xmlns:a16="http://schemas.microsoft.com/office/drawing/2014/main" id="{C197FF1F-C0C3-2F46-4BBA-2C27970543FD}"/>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4227981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4.2 Feeder Reconfiguration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963843"/>
            <a:ext cx="8229600" cy="4490815"/>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Manual reconfiguration is seasonal and infrequent due to complexity and service interruptions.</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Automated reconfiguration uses </a:t>
            </a:r>
            <a:r>
              <a:rPr lang="en-US" sz="2400" dirty="0" err="1">
                <a:solidFill>
                  <a:schemeClr val="tx1"/>
                </a:solidFill>
                <a:latin typeface="Calibri" panose="020F0502020204030204" pitchFamily="34" charset="0"/>
                <a:cs typeface="Calibri" panose="020F0502020204030204" pitchFamily="34" charset="0"/>
              </a:rPr>
              <a:t>sectionalizers</a:t>
            </a:r>
            <a:r>
              <a:rPr lang="en-US" sz="2400" dirty="0">
                <a:solidFill>
                  <a:schemeClr val="tx1"/>
                </a:solidFill>
                <a:latin typeface="Calibri" panose="020F0502020204030204" pitchFamily="34" charset="0"/>
                <a:cs typeface="Calibri" panose="020F0502020204030204" pitchFamily="34" charset="0"/>
              </a:rPr>
              <a:t> for fault isolation and restoration. Remote control allows more frequent reconfiguration.</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Challenges include: </a:t>
            </a:r>
          </a:p>
          <a:p>
            <a:pPr lvl="1"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Creating loops temporarily, then restoring radial structure.</a:t>
            </a:r>
          </a:p>
          <a:p>
            <a:pPr lvl="1"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Switch wear and tear, impacts switch lifespan.</a:t>
            </a:r>
          </a:p>
          <a:p>
            <a:pPr lvl="1"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Trade-off between benefits of frequent reconfiguration and switch replacement cost.</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25</a:t>
            </a:fld>
            <a:endParaRPr lang="en-US"/>
          </a:p>
        </p:txBody>
      </p:sp>
      <p:sp>
        <p:nvSpPr>
          <p:cNvPr id="4" name="Text Placeholder 4">
            <a:extLst>
              <a:ext uri="{FF2B5EF4-FFF2-40B4-BE49-F238E27FC236}">
                <a16:creationId xmlns:a16="http://schemas.microsoft.com/office/drawing/2014/main" id="{C197FF1F-C0C3-2F46-4BBA-2C27970543FD}"/>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6827602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 Voltage and </a:t>
            </a:r>
            <a:r>
              <a:rPr lang="en-US" dirty="0" err="1"/>
              <a:t>VAr</a:t>
            </a:r>
            <a:r>
              <a:rPr lang="en-US" dirty="0"/>
              <a:t> Management</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271356"/>
            <a:ext cx="8229600" cy="3445786"/>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Voltage and reactive power management is crucial for ensuring proper service voltage and minimizing losses.</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Customer loads are mainly inductive, necessitating capacitors for reactive power compensation.</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Coordination between LTC at the substation transformer, switched capacitors, and line regulators is essential.</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Substation LTC ensures proper voltage levels from the transformer.</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26</a:t>
            </a:fld>
            <a:endParaRPr lang="en-US"/>
          </a:p>
        </p:txBody>
      </p:sp>
      <p:sp>
        <p:nvSpPr>
          <p:cNvPr id="4" name="Text Placeholder 4">
            <a:extLst>
              <a:ext uri="{FF2B5EF4-FFF2-40B4-BE49-F238E27FC236}">
                <a16:creationId xmlns:a16="http://schemas.microsoft.com/office/drawing/2014/main" id="{6D3999D8-A7A9-EAD1-F848-29532EC19433}"/>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9031817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 Voltage and </a:t>
            </a:r>
            <a:r>
              <a:rPr lang="en-US" dirty="0" err="1"/>
              <a:t>VAr</a:t>
            </a:r>
            <a:r>
              <a:rPr lang="en-US" dirty="0"/>
              <a:t> Management</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142996"/>
            <a:ext cx="8229600" cy="3170015"/>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Switched capacitors provide reactive power compensation in the distribution system.</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Line regulators help maintain voltage levels by adjusting tap positions.</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Proper management of these devices ensures efficient system performance and customer satisfaction.</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27</a:t>
            </a:fld>
            <a:endParaRPr lang="en-US"/>
          </a:p>
        </p:txBody>
      </p:sp>
      <p:sp>
        <p:nvSpPr>
          <p:cNvPr id="4" name="Text Placeholder 4">
            <a:extLst>
              <a:ext uri="{FF2B5EF4-FFF2-40B4-BE49-F238E27FC236}">
                <a16:creationId xmlns:a16="http://schemas.microsoft.com/office/drawing/2014/main" id="{6D3999D8-A7A9-EAD1-F848-29532EC19433}"/>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1549402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4.3.1 Transformer LTC Operation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777871"/>
            <a:ext cx="8610600"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LTC (Load Tap Changer) adjusts tap position in response to load. Higher load causes more voltage drop on feeders. Tap moves higher to maintain proper voltage along feeders. Lower load results in lower voltage drop; tap moves lower.</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LTC responds to feeder voltage measured at substation to maintain voltage levels across the system.</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Another approach is the line-drop compensation scheme regulates voltage at specific points on feeders using voltage-regulating relays.</a:t>
            </a:r>
          </a:p>
          <a:p>
            <a:pPr marL="0" indent="0" algn="ctr">
              <a:spcBef>
                <a:spcPts val="1200"/>
              </a:spcBef>
              <a:spcAft>
                <a:spcPts val="1200"/>
              </a:spcAft>
              <a:buNone/>
            </a:pPr>
            <a:r>
              <a:rPr lang="en-US" sz="2400" dirty="0">
                <a:solidFill>
                  <a:schemeClr val="tx1"/>
                </a:solidFill>
                <a:latin typeface="Calibri" panose="020F0502020204030204" pitchFamily="34" charset="0"/>
                <a:cs typeface="Calibri" panose="020F0502020204030204" pitchFamily="34" charset="0"/>
              </a:rPr>
              <a:t>Relay voltage = Substation voltage - Estimated feeder voltage drop.</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28</a:t>
            </a:fld>
            <a:endParaRPr lang="en-US"/>
          </a:p>
        </p:txBody>
      </p:sp>
      <p:sp>
        <p:nvSpPr>
          <p:cNvPr id="4" name="Text Placeholder 4">
            <a:extLst>
              <a:ext uri="{FF2B5EF4-FFF2-40B4-BE49-F238E27FC236}">
                <a16:creationId xmlns:a16="http://schemas.microsoft.com/office/drawing/2014/main" id="{9B1666DC-9BF9-FF89-2FBF-B5780D017FAF}"/>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2559979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4.3.1 Transformer LTC Operation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38217"/>
            <a:ext cx="8229600" cy="3548297"/>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Previously, there’s no direct voltage measurements on feeders. Control was based on estimations and effected by the customers at the end of the feeder.</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Now, utilities are installing voltage measurements, typically at the end of the feeder to provide precise and optimal control of LTC. It also enables implementation of conservation voltage reduction (CVR) strategies to reduce system demand.</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29</a:t>
            </a:fld>
            <a:endParaRPr lang="en-US"/>
          </a:p>
        </p:txBody>
      </p:sp>
      <p:sp>
        <p:nvSpPr>
          <p:cNvPr id="4" name="Text Placeholder 4">
            <a:extLst>
              <a:ext uri="{FF2B5EF4-FFF2-40B4-BE49-F238E27FC236}">
                <a16:creationId xmlns:a16="http://schemas.microsoft.com/office/drawing/2014/main" id="{9B1666DC-9BF9-FF89-2FBF-B5780D017FAF}"/>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368494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1. Overview</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777871"/>
            <a:ext cx="8229600"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buFont typeface="Arial" panose="020B0604020202020204" pitchFamily="34" charset="0"/>
              <a:buChar char="•"/>
            </a:pPr>
            <a:r>
              <a:rPr lang="en-US" sz="2400" dirty="0">
                <a:solidFill>
                  <a:schemeClr val="tx1"/>
                </a:solidFill>
                <a:latin typeface="Calibri" panose="020F0502020204030204" pitchFamily="34" charset="0"/>
                <a:cs typeface="Calibri" panose="020F0502020204030204" pitchFamily="34" charset="0"/>
              </a:rPr>
              <a:t>Distribution system operation involves various switching activities:</a:t>
            </a:r>
          </a:p>
          <a:p>
            <a:pPr lvl="1" algn="just">
              <a:spcBef>
                <a:spcPts val="400"/>
              </a:spcBef>
              <a:spcAft>
                <a:spcPts val="60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Restoration after outages</a:t>
            </a:r>
          </a:p>
          <a:p>
            <a:pPr lvl="1" algn="just">
              <a:spcBef>
                <a:spcPts val="400"/>
              </a:spcBef>
              <a:spcAft>
                <a:spcPts val="60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Substation maintenance and clearance</a:t>
            </a:r>
          </a:p>
          <a:p>
            <a:pPr lvl="1" algn="just">
              <a:spcBef>
                <a:spcPts val="400"/>
              </a:spcBef>
              <a:spcAft>
                <a:spcPts val="60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Load transfers to alleviate overloads</a:t>
            </a:r>
          </a:p>
          <a:p>
            <a:pPr lvl="1" algn="just">
              <a:spcBef>
                <a:spcPts val="400"/>
              </a:spcBef>
              <a:spcAft>
                <a:spcPts val="60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Capacitor switching</a:t>
            </a:r>
          </a:p>
          <a:p>
            <a:pPr lvl="1" algn="just">
              <a:spcBef>
                <a:spcPts val="400"/>
              </a:spcBef>
              <a:spcAft>
                <a:spcPts val="60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System reconfiguration</a:t>
            </a:r>
          </a:p>
          <a:p>
            <a:pPr lvl="1" algn="just">
              <a:spcBef>
                <a:spcPts val="400"/>
              </a:spcBef>
              <a:spcAft>
                <a:spcPts val="60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Disabling automatic reclosing for live line work and turning on instantaneous tripping for live line work </a:t>
            </a:r>
          </a:p>
          <a:p>
            <a:pPr lvl="1" algn="just">
              <a:spcBef>
                <a:spcPts val="400"/>
              </a:spcBef>
              <a:spcAft>
                <a:spcPts val="600"/>
              </a:spcAft>
              <a:buFont typeface="Courier New" panose="02070309020205020404" pitchFamily="49" charset="0"/>
              <a:buChar char="o"/>
            </a:pPr>
            <a:r>
              <a:rPr lang="en-US" altLang="zh-CN" sz="2000" dirty="0">
                <a:solidFill>
                  <a:schemeClr val="tx1"/>
                </a:solidFill>
                <a:latin typeface="Calibri" panose="020F0502020204030204" pitchFamily="34" charset="0"/>
                <a:cs typeface="Calibri" panose="020F0502020204030204" pitchFamily="34" charset="0"/>
              </a:rPr>
              <a:t>T</a:t>
            </a:r>
            <a:r>
              <a:rPr lang="en-US" sz="2000" dirty="0">
                <a:solidFill>
                  <a:schemeClr val="tx1"/>
                </a:solidFill>
                <a:latin typeface="Calibri" panose="020F0502020204030204" pitchFamily="34" charset="0"/>
                <a:cs typeface="Calibri" panose="020F0502020204030204" pitchFamily="34" charset="0"/>
              </a:rPr>
              <a:t>emporary switching for other work and planned outages</a:t>
            </a:r>
          </a:p>
          <a:p>
            <a:pPr algn="just">
              <a:spcBef>
                <a:spcPts val="400"/>
              </a:spcBef>
              <a:spcAft>
                <a:spcPts val="600"/>
              </a:spcAft>
              <a:buFont typeface="Arial" panose="020B0604020202020204" pitchFamily="34" charset="0"/>
              <a:buChar char="•"/>
            </a:pPr>
            <a:r>
              <a:rPr lang="en-US" sz="2400" dirty="0">
                <a:solidFill>
                  <a:schemeClr val="tx1"/>
                </a:solidFill>
                <a:latin typeface="Calibri" panose="020F0502020204030204" pitchFamily="34" charset="0"/>
                <a:cs typeface="Calibri" panose="020F0502020204030204" pitchFamily="34" charset="0"/>
              </a:rPr>
              <a:t>Usually, all planned switching operations should be done without any interruption of service.</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3</a:t>
            </a:fld>
            <a:endParaRPr lang="en-US"/>
          </a:p>
        </p:txBody>
      </p:sp>
      <p:sp>
        <p:nvSpPr>
          <p:cNvPr id="6" name="Text Placeholder 4">
            <a:extLst>
              <a:ext uri="{FF2B5EF4-FFF2-40B4-BE49-F238E27FC236}">
                <a16:creationId xmlns:a16="http://schemas.microsoft.com/office/drawing/2014/main" id="{A1E3D9BC-88C9-6676-1005-492CDADE08E7}"/>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5526554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4.3.2 Capacitor Operation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777871"/>
            <a:ext cx="8229600"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Capacitors in distribution systems provide voltage and reactive power support. Capacitors can be fixed or switched, strategically placed for system improvement. The switch status is based on signal from controlling device:</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Timer-based control assumes load patterns but doesn't account for variations or holidays. Temperature-sensitive control has limitations due to lag in air-conditioning demand.</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Microprocessor-based controllers with communication offer improved control. It communicates with central station for coordination, but don't consider system-wide impacts.</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30</a:t>
            </a:fld>
            <a:endParaRPr lang="en-US"/>
          </a:p>
        </p:txBody>
      </p:sp>
      <p:sp>
        <p:nvSpPr>
          <p:cNvPr id="4" name="Text Placeholder 4">
            <a:extLst>
              <a:ext uri="{FF2B5EF4-FFF2-40B4-BE49-F238E27FC236}">
                <a16:creationId xmlns:a16="http://schemas.microsoft.com/office/drawing/2014/main" id="{D3D1739E-8386-C840-7898-F9A29A1D88D0}"/>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8503916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4.3.2 Capacitor Operation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38217"/>
            <a:ext cx="8229600" cy="3068415"/>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Optimal Capacitor Configuration:</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Achieved with higher automation level.</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Meters are required to measure real/reactive power, voltage, current.</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Data sent to central computer for optimal switching.</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Minimize losses, keep voltages within limits.</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31</a:t>
            </a:fld>
            <a:endParaRPr lang="en-US"/>
          </a:p>
        </p:txBody>
      </p:sp>
      <p:sp>
        <p:nvSpPr>
          <p:cNvPr id="4" name="Text Placeholder 4">
            <a:extLst>
              <a:ext uri="{FF2B5EF4-FFF2-40B4-BE49-F238E27FC236}">
                <a16:creationId xmlns:a16="http://schemas.microsoft.com/office/drawing/2014/main" id="{D3D1739E-8386-C840-7898-F9A29A1D88D0}"/>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6555171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4.3.2 Capacitor Operation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923014"/>
            <a:ext cx="8229600" cy="4055386"/>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Benefits of real-time measurement capabilities :</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Allows frequent switching for optimal operation.</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Prevents frequent switching to avoid equipment failure.</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Addresses power quality concerns.</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Future Prospects:</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Power electronics-based schemes for reactive power control.</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Eliminate concerns of mechanical switching.</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32</a:t>
            </a:fld>
            <a:endParaRPr lang="en-US"/>
          </a:p>
        </p:txBody>
      </p:sp>
      <p:sp>
        <p:nvSpPr>
          <p:cNvPr id="4" name="Text Placeholder 4">
            <a:extLst>
              <a:ext uri="{FF2B5EF4-FFF2-40B4-BE49-F238E27FC236}">
                <a16:creationId xmlns:a16="http://schemas.microsoft.com/office/drawing/2014/main" id="{816B9F20-7CCF-5A45-4BC3-4C5D3AC42BE3}"/>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9685491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4.3.3 Regulator Operation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38217"/>
            <a:ext cx="8229600" cy="4273100"/>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Voltage regulators are autotransformers used in distribution systems for voltage control.</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They are especially useful on long distribution lines with high voltage drops.</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Regulators are set to maintain voltage within a specified range.</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When voltage drops below the low setting, the tap moves to increase output turns.</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When voltage exceeds the high setting, the tap moves to reduce output turns.</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33</a:t>
            </a:fld>
            <a:endParaRPr lang="en-US"/>
          </a:p>
        </p:txBody>
      </p:sp>
      <p:sp>
        <p:nvSpPr>
          <p:cNvPr id="4" name="Text Placeholder 4">
            <a:extLst>
              <a:ext uri="{FF2B5EF4-FFF2-40B4-BE49-F238E27FC236}">
                <a16:creationId xmlns:a16="http://schemas.microsoft.com/office/drawing/2014/main" id="{A5CF6894-6C7F-D3EC-A002-8482D1AB12EC}"/>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9085800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4.3.3 Regulator Operation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142996"/>
            <a:ext cx="8229600" cy="4098929"/>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Regulators use line drop compensation to regulate voltage at a specified downstream point.</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Implementation of DA allows actual voltage measurements for regulator control.</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DA enables coordination of regulator operation with capacitor switching for loss reduction and improved voltage profile.</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Better voltage profile leads to fewer low voltage complaints from customers.</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34</a:t>
            </a:fld>
            <a:endParaRPr lang="en-US"/>
          </a:p>
        </p:txBody>
      </p:sp>
      <p:sp>
        <p:nvSpPr>
          <p:cNvPr id="4" name="Text Placeholder 4">
            <a:extLst>
              <a:ext uri="{FF2B5EF4-FFF2-40B4-BE49-F238E27FC236}">
                <a16:creationId xmlns:a16="http://schemas.microsoft.com/office/drawing/2014/main" id="{A5CF6894-6C7F-D3EC-A002-8482D1AB12EC}"/>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9256535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4.3.4 Smart Inverters</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777871"/>
            <a:ext cx="8229600"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Impact of Increased IBR (Inverter-Based Resources) Proliferation:</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Integration of IBRs like solar PV challenges voltage and var management.</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Injection of real power causes voltage rise.</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Intermittent solar PV output leads to voltage fluctuations.</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Smart Inverter Evolution:</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Earlier inverters lacked reactive power control options.</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Currently, inverters can offer smart reactive power control.</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Options for local or coordinated control.</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35</a:t>
            </a:fld>
            <a:endParaRPr lang="en-US" dirty="0"/>
          </a:p>
        </p:txBody>
      </p:sp>
      <p:sp>
        <p:nvSpPr>
          <p:cNvPr id="4" name="Text Placeholder 4">
            <a:extLst>
              <a:ext uri="{FF2B5EF4-FFF2-40B4-BE49-F238E27FC236}">
                <a16:creationId xmlns:a16="http://schemas.microsoft.com/office/drawing/2014/main" id="{135D0317-95E1-E631-4CE6-26BED60B5737}"/>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1417655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4.3.4 Smart Inverters</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777871"/>
            <a:ext cx="8229600"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Challenges of Coordinated Control:</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Coordinated control requires fast data processing and communication.</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Centralized control in large systems is impractical.</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Hybrid approach with distributed data management is feasible.</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Data Ownership and Control:</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Customer-owned rooftop solar PV behind the meter.</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Utilities lack data access and control jurisdiction.</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Control necessitates special agreements between utilities and customers.</a:t>
            </a:r>
          </a:p>
          <a:p>
            <a:pPr algn="just">
              <a:spcBef>
                <a:spcPts val="400"/>
              </a:spcBef>
              <a:spcAft>
                <a:spcPts val="600"/>
              </a:spcAft>
            </a:pPr>
            <a:endParaRPr lang="en-US" sz="1600" dirty="0">
              <a:solidFill>
                <a:schemeClr val="tx1"/>
              </a:solidFill>
              <a:latin typeface="Calibri" panose="020F0502020204030204" pitchFamily="34" charset="0"/>
              <a:cs typeface="Calibri" panose="020F0502020204030204" pitchFamily="34" charset="0"/>
            </a:endParaRP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36</a:t>
            </a:fld>
            <a:endParaRPr lang="en-US" dirty="0"/>
          </a:p>
        </p:txBody>
      </p:sp>
      <p:sp>
        <p:nvSpPr>
          <p:cNvPr id="4" name="Text Placeholder 4">
            <a:extLst>
              <a:ext uri="{FF2B5EF4-FFF2-40B4-BE49-F238E27FC236}">
                <a16:creationId xmlns:a16="http://schemas.microsoft.com/office/drawing/2014/main" id="{135D0317-95E1-E631-4CE6-26BED60B5737}"/>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7083398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4.3.4 Smart Inverters</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20989"/>
            <a:ext cx="8229600" cy="4676787"/>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FERC Order 2222 and Aggregators:</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FERC order allows third-party aggregators to coordinate behind-the-meter resources.</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Aggregators gain data access and control over devices.</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Need for coordination between aggregators and utilities.</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Complexities of Aggregator Coordination:</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Many aggregators involved with customers in a distribution system.</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Balance needed to prevent adverse impacts on distribution systems.</a:t>
            </a:r>
          </a:p>
          <a:p>
            <a:pPr algn="just">
              <a:spcBef>
                <a:spcPts val="400"/>
              </a:spcBef>
              <a:spcAft>
                <a:spcPts val="600"/>
              </a:spcAft>
            </a:pPr>
            <a:endParaRPr lang="en-US" sz="1600" dirty="0">
              <a:solidFill>
                <a:schemeClr val="tx1"/>
              </a:solidFill>
              <a:latin typeface="Calibri" panose="020F0502020204030204" pitchFamily="34" charset="0"/>
              <a:cs typeface="Calibri" panose="020F0502020204030204" pitchFamily="34" charset="0"/>
            </a:endParaRP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37</a:t>
            </a:fld>
            <a:endParaRPr lang="en-US" dirty="0"/>
          </a:p>
        </p:txBody>
      </p:sp>
      <p:sp>
        <p:nvSpPr>
          <p:cNvPr id="6" name="Text Placeholder 4">
            <a:extLst>
              <a:ext uri="{FF2B5EF4-FFF2-40B4-BE49-F238E27FC236}">
                <a16:creationId xmlns:a16="http://schemas.microsoft.com/office/drawing/2014/main" id="{31D30A8E-3114-AA04-B666-EE1A71FDC22E}"/>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1616415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4.3.4 Smart Inverters</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304800" y="1024614"/>
            <a:ext cx="4249912" cy="3082929"/>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Potential Smart Inverter Architecture:</a:t>
            </a:r>
          </a:p>
          <a:p>
            <a:pPr lvl="1"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The figure illustrates an architecture for leveraging smart inverters.</a:t>
            </a:r>
          </a:p>
          <a:p>
            <a:pPr lvl="1"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Investigation ongoing, no single solution yet.</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38</a:t>
            </a:fld>
            <a:endParaRPr lang="en-US"/>
          </a:p>
        </p:txBody>
      </p:sp>
      <p:pic>
        <p:nvPicPr>
          <p:cNvPr id="4" name="Content Placeholder 5">
            <a:extLst>
              <a:ext uri="{FF2B5EF4-FFF2-40B4-BE49-F238E27FC236}">
                <a16:creationId xmlns:a16="http://schemas.microsoft.com/office/drawing/2014/main" id="{0FF31A7A-0F26-4005-2BF2-5EB25335AA41}"/>
              </a:ext>
            </a:extLst>
          </p:cNvPr>
          <p:cNvPicPr>
            <a:picLocks noChangeAspect="1"/>
          </p:cNvPicPr>
          <p:nvPr/>
        </p:nvPicPr>
        <p:blipFill>
          <a:blip r:embed="rId2"/>
          <a:stretch>
            <a:fillRect/>
          </a:stretch>
        </p:blipFill>
        <p:spPr bwMode="auto">
          <a:xfrm>
            <a:off x="4756356" y="777871"/>
            <a:ext cx="3728800" cy="3793394"/>
          </a:xfrm>
          <a:prstGeom prst="rect">
            <a:avLst/>
          </a:prstGeom>
          <a:noFill/>
          <a:ln w="9525">
            <a:noFill/>
            <a:miter lim="800000"/>
            <a:headEnd/>
            <a:tailEnd/>
          </a:ln>
          <a:effectLst/>
        </p:spPr>
      </p:pic>
      <p:sp>
        <p:nvSpPr>
          <p:cNvPr id="6" name="TextBox 5">
            <a:extLst>
              <a:ext uri="{FF2B5EF4-FFF2-40B4-BE49-F238E27FC236}">
                <a16:creationId xmlns:a16="http://schemas.microsoft.com/office/drawing/2014/main" id="{7D1AD37A-82F2-7971-1F89-A029A695E09C}"/>
              </a:ext>
            </a:extLst>
          </p:cNvPr>
          <p:cNvSpPr txBox="1"/>
          <p:nvPr/>
        </p:nvSpPr>
        <p:spPr>
          <a:xfrm>
            <a:off x="4828827" y="4710809"/>
            <a:ext cx="3583858" cy="646331"/>
          </a:xfrm>
          <a:prstGeom prst="rect">
            <a:avLst/>
          </a:prstGeom>
          <a:noFill/>
        </p:spPr>
        <p:txBody>
          <a:bodyPr wrap="square" rtlCol="0">
            <a:spAutoFit/>
          </a:bodyPr>
          <a:lstStyle/>
          <a:p>
            <a:r>
              <a:rPr lang="en-US" sz="1800" dirty="0">
                <a:latin typeface="Calibri" panose="020F0502020204030204" pitchFamily="34" charset="0"/>
                <a:cs typeface="Calibri" panose="020F0502020204030204" pitchFamily="34" charset="0"/>
              </a:rPr>
              <a:t>Fig. An architecture for transactive energy in distribution systems</a:t>
            </a:r>
          </a:p>
        </p:txBody>
      </p:sp>
      <p:sp>
        <p:nvSpPr>
          <p:cNvPr id="8" name="Text Placeholder 4">
            <a:extLst>
              <a:ext uri="{FF2B5EF4-FFF2-40B4-BE49-F238E27FC236}">
                <a16:creationId xmlns:a16="http://schemas.microsoft.com/office/drawing/2014/main" id="{49E5ACDD-4CFF-1932-F491-447E2FD273A7}"/>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2537142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4.4 Monitoring and Control</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142996"/>
            <a:ext cx="8229600" cy="4198261"/>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Distribution system monitoring serves a purpose similar to traditional SCADA systems.</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Monitoring is essential for data acquisition for various distribution functions.</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Real-time data is required for functions that make immediate control decisions.</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Real-time data provides alarms to operators for abnormal system conditions.</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39</a:t>
            </a:fld>
            <a:endParaRPr lang="en-US"/>
          </a:p>
        </p:txBody>
      </p:sp>
      <p:sp>
        <p:nvSpPr>
          <p:cNvPr id="4" name="Text Placeholder 4">
            <a:extLst>
              <a:ext uri="{FF2B5EF4-FFF2-40B4-BE49-F238E27FC236}">
                <a16:creationId xmlns:a16="http://schemas.microsoft.com/office/drawing/2014/main" id="{3A8A60B8-AEB3-0B57-BA7B-E9BE5EB90A2A}"/>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1513271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1. Overview</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38217"/>
            <a:ext cx="8229600" cy="4676787"/>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A midsize US utility typically executes 10 to 20 switching orders per day in </a:t>
            </a:r>
            <a:r>
              <a:rPr lang="en-US" altLang="zh-CN" sz="2400" dirty="0">
                <a:solidFill>
                  <a:schemeClr val="tx1"/>
                </a:solidFill>
                <a:latin typeface="Calibri" panose="020F0502020204030204" pitchFamily="34" charset="0"/>
                <a:cs typeface="Calibri" panose="020F0502020204030204" pitchFamily="34" charset="0"/>
              </a:rPr>
              <a:t>a</a:t>
            </a:r>
            <a:r>
              <a:rPr lang="en-US" sz="2400" dirty="0">
                <a:solidFill>
                  <a:schemeClr val="tx1"/>
                </a:solidFill>
                <a:latin typeface="Calibri" panose="020F0502020204030204" pitchFamily="34" charset="0"/>
                <a:cs typeface="Calibri" panose="020F0502020204030204" pitchFamily="34" charset="0"/>
              </a:rPr>
              <a:t> distribution system, varying in length from a few steps to hundreds. Most are planned operations with written instructions to respond to a switching request, while some relate to outages. The number can be weather-dependent, surging into the hundreds during severe weather conditions.</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Around 4500 switching orders were reported by a utility in 2008. The number has escalated due to increased maintenance spending, and more outages due to severe weather and an aging system.</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4</a:t>
            </a:fld>
            <a:endParaRPr lang="en-US"/>
          </a:p>
        </p:txBody>
      </p:sp>
      <p:sp>
        <p:nvSpPr>
          <p:cNvPr id="4" name="Text Placeholder 4">
            <a:extLst>
              <a:ext uri="{FF2B5EF4-FFF2-40B4-BE49-F238E27FC236}">
                <a16:creationId xmlns:a16="http://schemas.microsoft.com/office/drawing/2014/main" id="{B7E469D8-C054-7128-6AB8-AFAB8B1FB11A}"/>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15867301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4.4 Monitoring and Control</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38217"/>
            <a:ext cx="8229600" cy="312647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System data can be archived for future use in forecasting and planning.</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Monitoring assists in managing major assets like substation transformers and circuit breakers.</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Monitoring plays a crucial role in various aspects of distribution systems.</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40</a:t>
            </a:fld>
            <a:endParaRPr lang="en-US"/>
          </a:p>
        </p:txBody>
      </p:sp>
      <p:sp>
        <p:nvSpPr>
          <p:cNvPr id="4" name="Text Placeholder 4">
            <a:extLst>
              <a:ext uri="{FF2B5EF4-FFF2-40B4-BE49-F238E27FC236}">
                <a16:creationId xmlns:a16="http://schemas.microsoft.com/office/drawing/2014/main" id="{3A8A60B8-AEB3-0B57-BA7B-E9BE5EB90A2A}"/>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6899029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4.4.1 Transformer Life Extension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41542" y="1038217"/>
            <a:ext cx="8260915" cy="414247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lnSpc>
                <a:spcPct val="120000"/>
              </a:lnSpc>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Substation transformer are usually operated below capacity, but can handle emergency overloads. Overloading should be limited by time to avoid damaging transformers.</a:t>
            </a:r>
          </a:p>
          <a:p>
            <a:pPr algn="just">
              <a:lnSpc>
                <a:spcPct val="120000"/>
              </a:lnSpc>
              <a:spcBef>
                <a:spcPts val="1200"/>
              </a:spcBef>
              <a:spcAft>
                <a:spcPts val="1800"/>
              </a:spcAft>
            </a:pPr>
            <a:r>
              <a:rPr lang="en-US" sz="2400" dirty="0">
                <a:solidFill>
                  <a:schemeClr val="tx1"/>
                </a:solidFill>
                <a:latin typeface="Calibri" panose="020F0502020204030204" pitchFamily="34" charset="0"/>
                <a:cs typeface="Calibri" panose="020F0502020204030204" pitchFamily="34" charset="0"/>
              </a:rPr>
              <a:t>In manual processes, dispatchers use trial and error for load management. They close switches to add load, aiming for a certain limit. If actual load surpasses this, they open switches, disconnect feeders, and repeat the process. Frequent switching strains transformers, shortening their lifespan.</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41</a:t>
            </a:fld>
            <a:endParaRPr lang="en-US"/>
          </a:p>
        </p:txBody>
      </p:sp>
      <p:sp>
        <p:nvSpPr>
          <p:cNvPr id="4" name="Text Placeholder 4">
            <a:extLst>
              <a:ext uri="{FF2B5EF4-FFF2-40B4-BE49-F238E27FC236}">
                <a16:creationId xmlns:a16="http://schemas.microsoft.com/office/drawing/2014/main" id="{E6841140-F16D-D6EA-308B-C6635CA0AE89}"/>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6840351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4.4.1 Transformer Life Extension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678321"/>
            <a:ext cx="8260915" cy="5401807"/>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lnSpc>
                <a:spcPct val="120000"/>
              </a:lnSpc>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Proper monitoring: reduces switching operations, minimizes transformer stress</a:t>
            </a:r>
          </a:p>
          <a:p>
            <a:pPr lvl="1" algn="just">
              <a:lnSpc>
                <a:spcPct val="120000"/>
              </a:lnSpc>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 Monitor the oil and winding temperatures determine the level of overloading.</a:t>
            </a:r>
          </a:p>
          <a:p>
            <a:pPr lvl="1" algn="just">
              <a:lnSpc>
                <a:spcPct val="120000"/>
              </a:lnSpc>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Select feeders for balanced loading and desired levels.</a:t>
            </a:r>
          </a:p>
          <a:p>
            <a:pPr lvl="1" algn="just">
              <a:lnSpc>
                <a:spcPct val="120000"/>
              </a:lnSpc>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Limit the overloading of the transformers without too many switching operations.</a:t>
            </a:r>
          </a:p>
          <a:p>
            <a:pPr marL="0" indent="0" algn="just">
              <a:lnSpc>
                <a:spcPct val="120000"/>
              </a:lnSpc>
              <a:spcBef>
                <a:spcPts val="400"/>
              </a:spcBef>
              <a:spcAft>
                <a:spcPts val="600"/>
              </a:spcAft>
              <a:buNone/>
            </a:pPr>
            <a:r>
              <a:rPr lang="en-US" sz="2400" dirty="0">
                <a:solidFill>
                  <a:schemeClr val="tx1"/>
                </a:solidFill>
                <a:latin typeface="Calibri" panose="020F0502020204030204" pitchFamily="34" charset="0"/>
                <a:cs typeface="Calibri" panose="020F0502020204030204" pitchFamily="34" charset="0"/>
              </a:rPr>
              <a:t>Such monitoring and control of distribution transformers is very challenging due to a large number of such transformers in the system and high expense. But with increased EV and rooftop PV, the monitoring of transformers can be more essential.</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42</a:t>
            </a:fld>
            <a:endParaRPr lang="en-US"/>
          </a:p>
        </p:txBody>
      </p:sp>
      <p:sp>
        <p:nvSpPr>
          <p:cNvPr id="4" name="Text Placeholder 4">
            <a:extLst>
              <a:ext uri="{FF2B5EF4-FFF2-40B4-BE49-F238E27FC236}">
                <a16:creationId xmlns:a16="http://schemas.microsoft.com/office/drawing/2014/main" id="{E6841140-F16D-D6EA-308B-C6635CA0AE89}"/>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13645871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4.4.2 Recloser/Circuit Breaker Monitoring and Control</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199" y="777871"/>
            <a:ext cx="8343901"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Remote Monitoring and Control Limitations:</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Circuit breakers and reclosers lack remote monitoring and control.</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Settings adjustments require physical presence at equipment location.</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Pole-mounted reclosers' settings changes are time-consuming.</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Maintenance Challenges Without Monitoring:</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Contacts of reclosers and circuit breakers refurbished at fixed intervals.</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Maintenance frequency often conservative, leading to premature service.</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43</a:t>
            </a:fld>
            <a:endParaRPr lang="en-US"/>
          </a:p>
        </p:txBody>
      </p:sp>
      <p:sp>
        <p:nvSpPr>
          <p:cNvPr id="4" name="Text Placeholder 4">
            <a:extLst>
              <a:ext uri="{FF2B5EF4-FFF2-40B4-BE49-F238E27FC236}">
                <a16:creationId xmlns:a16="http://schemas.microsoft.com/office/drawing/2014/main" id="{644AB5AB-0EDF-AB9E-18AC-5E1416DC9453}"/>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4818461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4.4.2 Recloser/Circuit Breaker Monitoring and Control</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199" y="777871"/>
            <a:ext cx="8260915" cy="4505329"/>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buFont typeface="Arial" panose="020B0604020202020204" pitchFamily="34" charset="0"/>
              <a:buChar char="•"/>
            </a:pPr>
            <a:r>
              <a:rPr lang="en-US" sz="2400" dirty="0">
                <a:solidFill>
                  <a:schemeClr val="tx1"/>
                </a:solidFill>
                <a:latin typeface="Calibri" panose="020F0502020204030204" pitchFamily="34" charset="0"/>
                <a:cs typeface="Calibri" panose="020F0502020204030204" pitchFamily="34" charset="0"/>
              </a:rPr>
              <a:t>Benefits of Automation:</a:t>
            </a:r>
          </a:p>
          <a:p>
            <a:pPr lvl="1" algn="just">
              <a:spcBef>
                <a:spcPts val="1200"/>
              </a:spcBef>
              <a:spcAft>
                <a:spcPts val="12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Automated scenario allows remote relay settings and recloser timings.</a:t>
            </a:r>
          </a:p>
          <a:p>
            <a:pPr lvl="1" algn="just">
              <a:spcBef>
                <a:spcPts val="1200"/>
              </a:spcBef>
              <a:spcAft>
                <a:spcPts val="12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Improved system control and protection during configuration changes.</a:t>
            </a:r>
          </a:p>
          <a:p>
            <a:pPr lvl="1" algn="just">
              <a:spcBef>
                <a:spcPts val="1200"/>
              </a:spcBef>
              <a:spcAft>
                <a:spcPts val="12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Remote settings save labor for adjustments.</a:t>
            </a:r>
          </a:p>
          <a:p>
            <a:pPr lvl="1" algn="just">
              <a:spcBef>
                <a:spcPts val="1200"/>
              </a:spcBef>
              <a:spcAft>
                <a:spcPts val="12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Precise energy interruption monitoring for contact health assessment.</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44</a:t>
            </a:fld>
            <a:endParaRPr lang="en-US"/>
          </a:p>
        </p:txBody>
      </p:sp>
      <p:sp>
        <p:nvSpPr>
          <p:cNvPr id="4" name="Text Placeholder 4">
            <a:extLst>
              <a:ext uri="{FF2B5EF4-FFF2-40B4-BE49-F238E27FC236}">
                <a16:creationId xmlns:a16="http://schemas.microsoft.com/office/drawing/2014/main" id="{644AB5AB-0EDF-AB9E-18AC-5E1416DC9453}"/>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232321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4.5 Cost – Benefit of Distribution Automation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199" y="777871"/>
            <a:ext cx="8260915" cy="4937133"/>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Assessing costs and benefits is crucial for DA implementation decisions. Automation costs include communication, hardware, software, training, etc.</a:t>
            </a:r>
          </a:p>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Categories of Benefits:</a:t>
            </a:r>
          </a:p>
          <a:p>
            <a:pPr marL="685791" lvl="1" indent="-285750"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Efficiency: reduced losses, peak power demand, and manpower needs.</a:t>
            </a:r>
          </a:p>
          <a:p>
            <a:pPr marL="685791" lvl="1" indent="-285750"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Reliability: fewer, shorter power interruptions, equipment failure prevention.</a:t>
            </a:r>
          </a:p>
          <a:p>
            <a:pPr marL="685791" lvl="1" indent="-285750"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Power quality: fewer momentary interruptions, voltage issues.</a:t>
            </a:r>
          </a:p>
          <a:p>
            <a:pPr marL="685791" lvl="1" indent="-285750"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Resiliency: aiding recovery from extreme weather events.</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45</a:t>
            </a:fld>
            <a:endParaRPr lang="en-US"/>
          </a:p>
        </p:txBody>
      </p:sp>
      <p:sp>
        <p:nvSpPr>
          <p:cNvPr id="4" name="Text Placeholder 4">
            <a:extLst>
              <a:ext uri="{FF2B5EF4-FFF2-40B4-BE49-F238E27FC236}">
                <a16:creationId xmlns:a16="http://schemas.microsoft.com/office/drawing/2014/main" id="{05BCA5FD-B282-8027-A6DE-0EE5D641B9A6}"/>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18957849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4.5 Cost – Benefit of Distribution Automation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199" y="777871"/>
            <a:ext cx="8260915"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lnSpc>
                <a:spcPct val="120000"/>
              </a:lnSpc>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In essence, the process involves:</a:t>
            </a:r>
          </a:p>
          <a:p>
            <a:pPr marL="742941" lvl="1" indent="-342900" algn="just">
              <a:lnSpc>
                <a:spcPct val="120000"/>
              </a:lnSpc>
              <a:spcBef>
                <a:spcPts val="400"/>
              </a:spcBef>
              <a:spcAft>
                <a:spcPts val="600"/>
              </a:spcAft>
              <a:buFont typeface="+mj-lt"/>
              <a:buAutoNum type="arabicPeriod"/>
            </a:pPr>
            <a:r>
              <a:rPr lang="en-US" sz="2400" dirty="0">
                <a:solidFill>
                  <a:schemeClr val="tx1"/>
                </a:solidFill>
                <a:latin typeface="Calibri" panose="020F0502020204030204" pitchFamily="34" charset="0"/>
                <a:cs typeface="Calibri" panose="020F0502020204030204" pitchFamily="34" charset="0"/>
              </a:rPr>
              <a:t>Mapping DA functions to operational benefits.</a:t>
            </a:r>
          </a:p>
          <a:p>
            <a:pPr marL="742941" lvl="1" indent="-342900" algn="just">
              <a:lnSpc>
                <a:spcPct val="120000"/>
              </a:lnSpc>
              <a:spcBef>
                <a:spcPts val="400"/>
              </a:spcBef>
              <a:spcAft>
                <a:spcPts val="600"/>
              </a:spcAft>
              <a:buFont typeface="+mj-lt"/>
              <a:buAutoNum type="arabicPeriod"/>
            </a:pPr>
            <a:r>
              <a:rPr lang="en-US" sz="2400" dirty="0">
                <a:solidFill>
                  <a:schemeClr val="tx1"/>
                </a:solidFill>
                <a:latin typeface="Calibri" panose="020F0502020204030204" pitchFamily="34" charset="0"/>
                <a:cs typeface="Calibri" panose="020F0502020204030204" pitchFamily="34" charset="0"/>
              </a:rPr>
              <a:t>Mapping operational benefits to monetary benefits.</a:t>
            </a:r>
          </a:p>
          <a:p>
            <a:pPr marL="742941" lvl="1" indent="-342900" algn="just">
              <a:lnSpc>
                <a:spcPct val="120000"/>
              </a:lnSpc>
              <a:spcBef>
                <a:spcPts val="400"/>
              </a:spcBef>
              <a:spcAft>
                <a:spcPts val="600"/>
              </a:spcAft>
              <a:buFont typeface="+mj-lt"/>
              <a:buAutoNum type="arabicPeriod"/>
            </a:pPr>
            <a:r>
              <a:rPr lang="en-US" sz="2400" dirty="0">
                <a:solidFill>
                  <a:schemeClr val="tx1"/>
                </a:solidFill>
                <a:latin typeface="Calibri" panose="020F0502020204030204" pitchFamily="34" charset="0"/>
                <a:cs typeface="Calibri" panose="020F0502020204030204" pitchFamily="34" charset="0"/>
              </a:rPr>
              <a:t>Comparing outcomes with existing methods.</a:t>
            </a:r>
          </a:p>
          <a:p>
            <a:pPr marL="742941" lvl="1" indent="-342900" algn="just">
              <a:lnSpc>
                <a:spcPct val="120000"/>
              </a:lnSpc>
              <a:spcBef>
                <a:spcPts val="400"/>
              </a:spcBef>
              <a:spcAft>
                <a:spcPts val="600"/>
              </a:spcAft>
              <a:buFont typeface="+mj-lt"/>
              <a:buAutoNum type="arabicPeriod"/>
            </a:pPr>
            <a:r>
              <a:rPr lang="en-US" sz="2400" dirty="0">
                <a:solidFill>
                  <a:schemeClr val="tx1"/>
                </a:solidFill>
                <a:latin typeface="Calibri" panose="020F0502020204030204" pitchFamily="34" charset="0"/>
                <a:cs typeface="Calibri" panose="020F0502020204030204" pitchFamily="34" charset="0"/>
              </a:rPr>
              <a:t>Estimating values for missing or uncertain variables.</a:t>
            </a:r>
          </a:p>
          <a:p>
            <a:pPr marL="742941" lvl="1" indent="-342900" algn="just">
              <a:lnSpc>
                <a:spcPct val="120000"/>
              </a:lnSpc>
              <a:spcBef>
                <a:spcPts val="400"/>
              </a:spcBef>
              <a:spcAft>
                <a:spcPts val="600"/>
              </a:spcAft>
              <a:buFont typeface="+mj-lt"/>
              <a:buAutoNum type="arabicPeriod"/>
            </a:pPr>
            <a:r>
              <a:rPr lang="en-US" sz="2400" dirty="0">
                <a:solidFill>
                  <a:schemeClr val="tx1"/>
                </a:solidFill>
                <a:latin typeface="Calibri" panose="020F0502020204030204" pitchFamily="34" charset="0"/>
                <a:cs typeface="Calibri" panose="020F0502020204030204" pitchFamily="34" charset="0"/>
              </a:rPr>
              <a:t>Conducting sensitivity analysis to determine key variables.</a:t>
            </a:r>
          </a:p>
          <a:p>
            <a:pPr algn="just">
              <a:lnSpc>
                <a:spcPct val="120000"/>
              </a:lnSpc>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This approach enables utilities to make informed decisions regarding the implementation of DA functions based on their cost-effectiveness and potential benefits.</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46</a:t>
            </a:fld>
            <a:endParaRPr lang="en-US"/>
          </a:p>
        </p:txBody>
      </p:sp>
      <p:sp>
        <p:nvSpPr>
          <p:cNvPr id="4" name="Text Placeholder 4">
            <a:extLst>
              <a:ext uri="{FF2B5EF4-FFF2-40B4-BE49-F238E27FC236}">
                <a16:creationId xmlns:a16="http://schemas.microsoft.com/office/drawing/2014/main" id="{2C0F9459-6EDE-49E5-1D8D-D99D566D7A11}"/>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24427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4.5 Cost – Benefit of Distribution Automation</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47</a:t>
            </a:fld>
            <a:endParaRPr lang="en-US"/>
          </a:p>
        </p:txBody>
      </p:sp>
      <p:sp>
        <p:nvSpPr>
          <p:cNvPr id="10" name="TextBox 9">
            <a:extLst>
              <a:ext uri="{FF2B5EF4-FFF2-40B4-BE49-F238E27FC236}">
                <a16:creationId xmlns:a16="http://schemas.microsoft.com/office/drawing/2014/main" id="{D6092414-1F61-5142-8573-87DBC05901AE}"/>
              </a:ext>
            </a:extLst>
          </p:cNvPr>
          <p:cNvSpPr txBox="1"/>
          <p:nvPr/>
        </p:nvSpPr>
        <p:spPr>
          <a:xfrm>
            <a:off x="1285958" y="1038217"/>
            <a:ext cx="6334042" cy="369332"/>
          </a:xfrm>
          <a:prstGeom prst="rect">
            <a:avLst/>
          </a:prstGeom>
          <a:noFill/>
        </p:spPr>
        <p:txBody>
          <a:bodyPr wrap="none" rtlCol="0">
            <a:spAutoFit/>
          </a:bodyPr>
          <a:lstStyle/>
          <a:p>
            <a:r>
              <a:rPr lang="en-US" sz="1800" dirty="0">
                <a:latin typeface="Calibri" panose="020F0502020204030204" pitchFamily="34" charset="0"/>
                <a:cs typeface="Calibri" panose="020F0502020204030204" pitchFamily="34" charset="0"/>
              </a:rPr>
              <a:t>Table: Mapping the benefits of distribution automation functions.</a:t>
            </a:r>
          </a:p>
        </p:txBody>
      </p:sp>
      <p:sp>
        <p:nvSpPr>
          <p:cNvPr id="3" name="Text Placeholder 4">
            <a:extLst>
              <a:ext uri="{FF2B5EF4-FFF2-40B4-BE49-F238E27FC236}">
                <a16:creationId xmlns:a16="http://schemas.microsoft.com/office/drawing/2014/main" id="{EF3FAEDF-F48A-A737-CE4B-36043AD96961}"/>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graphicFrame>
        <p:nvGraphicFramePr>
          <p:cNvPr id="12" name="Table 11">
            <a:extLst>
              <a:ext uri="{FF2B5EF4-FFF2-40B4-BE49-F238E27FC236}">
                <a16:creationId xmlns:a16="http://schemas.microsoft.com/office/drawing/2014/main" id="{95C42B4E-E857-4CAB-BF0A-40D95157C296}"/>
              </a:ext>
            </a:extLst>
          </p:cNvPr>
          <p:cNvGraphicFramePr>
            <a:graphicFrameLocks noGrp="1"/>
          </p:cNvGraphicFramePr>
          <p:nvPr>
            <p:extLst>
              <p:ext uri="{D42A27DB-BD31-4B8C-83A1-F6EECF244321}">
                <p14:modId xmlns:p14="http://schemas.microsoft.com/office/powerpoint/2010/main" val="32564936"/>
              </p:ext>
            </p:extLst>
          </p:nvPr>
        </p:nvGraphicFramePr>
        <p:xfrm>
          <a:off x="342900" y="1514278"/>
          <a:ext cx="8458200" cy="2651760"/>
        </p:xfrm>
        <a:graphic>
          <a:graphicData uri="http://schemas.openxmlformats.org/drawingml/2006/table">
            <a:tbl>
              <a:tblPr firstRow="1" bandRow="1">
                <a:tableStyleId>{5C22544A-7EE6-4342-B048-85BDC9FD1C3A}</a:tableStyleId>
              </a:tblPr>
              <a:tblGrid>
                <a:gridCol w="1079565">
                  <a:extLst>
                    <a:ext uri="{9D8B030D-6E8A-4147-A177-3AD203B41FA5}">
                      <a16:colId xmlns:a16="http://schemas.microsoft.com/office/drawing/2014/main" val="20000"/>
                    </a:ext>
                  </a:extLst>
                </a:gridCol>
                <a:gridCol w="1025460">
                  <a:extLst>
                    <a:ext uri="{9D8B030D-6E8A-4147-A177-3AD203B41FA5}">
                      <a16:colId xmlns:a16="http://schemas.microsoft.com/office/drawing/2014/main" val="20001"/>
                    </a:ext>
                  </a:extLst>
                </a:gridCol>
                <a:gridCol w="714375">
                  <a:extLst>
                    <a:ext uri="{9D8B030D-6E8A-4147-A177-3AD203B41FA5}">
                      <a16:colId xmlns:a16="http://schemas.microsoft.com/office/drawing/2014/main" val="20002"/>
                    </a:ext>
                  </a:extLst>
                </a:gridCol>
                <a:gridCol w="790575">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809625">
                  <a:extLst>
                    <a:ext uri="{9D8B030D-6E8A-4147-A177-3AD203B41FA5}">
                      <a16:colId xmlns:a16="http://schemas.microsoft.com/office/drawing/2014/main" val="20005"/>
                    </a:ext>
                  </a:extLst>
                </a:gridCol>
                <a:gridCol w="939800">
                  <a:extLst>
                    <a:ext uri="{9D8B030D-6E8A-4147-A177-3AD203B41FA5}">
                      <a16:colId xmlns:a16="http://schemas.microsoft.com/office/drawing/2014/main" val="20006"/>
                    </a:ext>
                  </a:extLst>
                </a:gridCol>
                <a:gridCol w="939800">
                  <a:extLst>
                    <a:ext uri="{9D8B030D-6E8A-4147-A177-3AD203B41FA5}">
                      <a16:colId xmlns:a16="http://schemas.microsoft.com/office/drawing/2014/main" val="20007"/>
                    </a:ext>
                  </a:extLst>
                </a:gridCol>
                <a:gridCol w="939800">
                  <a:extLst>
                    <a:ext uri="{9D8B030D-6E8A-4147-A177-3AD203B41FA5}">
                      <a16:colId xmlns:a16="http://schemas.microsoft.com/office/drawing/2014/main" val="20008"/>
                    </a:ext>
                  </a:extLst>
                </a:gridCol>
              </a:tblGrid>
              <a:tr h="365760">
                <a:tc>
                  <a:txBody>
                    <a:bodyPr/>
                    <a:lstStyle/>
                    <a:p>
                      <a:pPr algn="ctr">
                        <a:defRPr sz="1000" b="1"/>
                      </a:pPr>
                      <a:r>
                        <a:rPr sz="1200" dirty="0">
                          <a:solidFill>
                            <a:schemeClr val="tx1"/>
                          </a:solidFill>
                        </a:rPr>
                        <a:t>DA functions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b="1"/>
                      </a:pPr>
                      <a:r>
                        <a:rPr sz="1200" dirty="0">
                          <a:solidFill>
                            <a:schemeClr val="tx1"/>
                          </a:solidFill>
                        </a:rPr>
                        <a:t>Higher energy sales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b="1"/>
                      </a:pPr>
                      <a:r>
                        <a:rPr sz="1200" dirty="0">
                          <a:solidFill>
                            <a:schemeClr val="tx1"/>
                          </a:solidFill>
                        </a:rPr>
                        <a:t>Lower SAIFI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b="1"/>
                      </a:pPr>
                      <a:r>
                        <a:rPr sz="1200" dirty="0">
                          <a:solidFill>
                            <a:schemeClr val="tx1"/>
                          </a:solidFill>
                        </a:rPr>
                        <a:t>Lower SAIDI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b="1"/>
                      </a:pPr>
                      <a:r>
                        <a:rPr sz="1200" dirty="0">
                          <a:solidFill>
                            <a:schemeClr val="tx1"/>
                          </a:solidFill>
                        </a:rPr>
                        <a:t>Life extension of equipment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b="1"/>
                      </a:pPr>
                      <a:r>
                        <a:rPr sz="1200" dirty="0">
                          <a:solidFill>
                            <a:schemeClr val="tx1"/>
                          </a:solidFill>
                        </a:rPr>
                        <a:t>Lower losses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b="1"/>
                      </a:pPr>
                      <a:r>
                        <a:rPr sz="1200" dirty="0">
                          <a:solidFill>
                            <a:schemeClr val="tx1"/>
                          </a:solidFill>
                        </a:rPr>
                        <a:t>Reduced peak demand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b="1"/>
                      </a:pPr>
                      <a:r>
                        <a:rPr sz="1200" dirty="0">
                          <a:solidFill>
                            <a:schemeClr val="tx1"/>
                          </a:solidFill>
                        </a:rPr>
                        <a:t>Reduced manpower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b="1"/>
                      </a:pPr>
                      <a:r>
                        <a:rPr sz="1200" dirty="0">
                          <a:solidFill>
                            <a:schemeClr val="tx1"/>
                          </a:solidFill>
                        </a:rPr>
                        <a:t>Lesser low-voltage complaints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65760">
                <a:tc>
                  <a:txBody>
                    <a:bodyPr/>
                    <a:lstStyle/>
                    <a:p>
                      <a:pPr algn="ctr">
                        <a:defRPr sz="1000"/>
                      </a:pPr>
                      <a:r>
                        <a:rPr sz="1200">
                          <a:solidFill>
                            <a:schemeClr val="tx1"/>
                          </a:solidFill>
                        </a:rPr>
                        <a:t>Outage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65760">
                <a:tc>
                  <a:txBody>
                    <a:bodyPr/>
                    <a:lstStyle/>
                    <a:p>
                      <a:pPr algn="ctr">
                        <a:defRPr sz="1000"/>
                      </a:pPr>
                      <a:r>
                        <a:rPr sz="1200" dirty="0">
                          <a:solidFill>
                            <a:schemeClr val="tx1"/>
                          </a:solidFill>
                        </a:rPr>
                        <a:t>Feeder reconfiguration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65760">
                <a:tc>
                  <a:txBody>
                    <a:bodyPr/>
                    <a:lstStyle/>
                    <a:p>
                      <a:pPr algn="ctr">
                        <a:defRPr sz="1000"/>
                      </a:pPr>
                      <a:r>
                        <a:rPr sz="1200">
                          <a:solidFill>
                            <a:schemeClr val="tx1"/>
                          </a:solidFill>
                        </a:rPr>
                        <a:t>Voltage/var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65760">
                <a:tc>
                  <a:txBody>
                    <a:bodyPr/>
                    <a:lstStyle/>
                    <a:p>
                      <a:pPr algn="ctr">
                        <a:defRPr sz="1000"/>
                      </a:pPr>
                      <a:r>
                        <a:rPr sz="1200">
                          <a:solidFill>
                            <a:schemeClr val="tx1"/>
                          </a:solidFill>
                        </a:rPr>
                        <a:t>Monitoring and control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dirty="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r>
                        <a:rPr sz="120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sz="1000"/>
                      </a:pPr>
                      <a:endParaRPr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1905236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4.5 Cost – Benefit of Distribution Automation</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48</a:t>
            </a:fld>
            <a:endParaRPr lang="en-US"/>
          </a:p>
        </p:txBody>
      </p:sp>
      <p:sp>
        <p:nvSpPr>
          <p:cNvPr id="4" name="Content Placeholder 3">
            <a:extLst>
              <a:ext uri="{FF2B5EF4-FFF2-40B4-BE49-F238E27FC236}">
                <a16:creationId xmlns:a16="http://schemas.microsoft.com/office/drawing/2014/main" id="{C0A378E2-7598-578A-887E-0D54CA07D123}"/>
              </a:ext>
            </a:extLst>
          </p:cNvPr>
          <p:cNvSpPr>
            <a:spLocks noGrp="1"/>
          </p:cNvSpPr>
          <p:nvPr>
            <p:ph idx="1"/>
          </p:nvPr>
        </p:nvSpPr>
        <p:spPr>
          <a:xfrm>
            <a:off x="457200" y="859414"/>
            <a:ext cx="8229600" cy="1097211"/>
          </a:xfrm>
        </p:spPr>
        <p:txBody>
          <a:bodyPr/>
          <a:lstStyle/>
          <a:p>
            <a:pPr marL="0" indent="0" algn="just">
              <a:buNone/>
            </a:pPr>
            <a:r>
              <a:rPr lang="en-US" sz="2200" dirty="0">
                <a:solidFill>
                  <a:schemeClr val="tx1"/>
                </a:solidFill>
                <a:latin typeface="Calibri" panose="020F0502020204030204" pitchFamily="34" charset="0"/>
                <a:cs typeface="Calibri" panose="020F0502020204030204" pitchFamily="34" charset="0"/>
              </a:rPr>
              <a:t>To illustrate the computation of monetary benefits of different operation benefits, few examples of operational benefits of outage management are provided below.</a:t>
            </a:r>
          </a:p>
        </p:txBody>
      </p:sp>
      <p:sp>
        <p:nvSpPr>
          <p:cNvPr id="6" name="Title 1">
            <a:extLst>
              <a:ext uri="{FF2B5EF4-FFF2-40B4-BE49-F238E27FC236}">
                <a16:creationId xmlns:a16="http://schemas.microsoft.com/office/drawing/2014/main" id="{D37FFB09-93EF-68B1-C60E-46AD4F277F8D}"/>
              </a:ext>
            </a:extLst>
          </p:cNvPr>
          <p:cNvSpPr txBox="1">
            <a:spLocks/>
          </p:cNvSpPr>
          <p:nvPr/>
        </p:nvSpPr>
        <p:spPr bwMode="auto">
          <a:xfrm>
            <a:off x="457200" y="2038168"/>
            <a:ext cx="8229600" cy="3651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500">
                <a:solidFill>
                  <a:srgbClr val="C8102E"/>
                </a:solidFill>
                <a:latin typeface="+mj-lt"/>
                <a:ea typeface="+mj-ea"/>
                <a:cs typeface="+mj-cs"/>
              </a:defRPr>
            </a:lvl1pPr>
            <a:lvl2pPr algn="l" rtl="0" eaLnBrk="1" fontAlgn="base" hangingPunct="1">
              <a:spcBef>
                <a:spcPct val="0"/>
              </a:spcBef>
              <a:spcAft>
                <a:spcPct val="0"/>
              </a:spcAft>
              <a:defRPr sz="3500">
                <a:solidFill>
                  <a:srgbClr val="CE1126"/>
                </a:solidFill>
                <a:latin typeface="Univers 67 CondensedBold" charset="0"/>
              </a:defRPr>
            </a:lvl2pPr>
            <a:lvl3pPr algn="l" rtl="0" eaLnBrk="1" fontAlgn="base" hangingPunct="1">
              <a:spcBef>
                <a:spcPct val="0"/>
              </a:spcBef>
              <a:spcAft>
                <a:spcPct val="0"/>
              </a:spcAft>
              <a:defRPr sz="3500">
                <a:solidFill>
                  <a:srgbClr val="CE1126"/>
                </a:solidFill>
                <a:latin typeface="Univers 67 CondensedBold" charset="0"/>
              </a:defRPr>
            </a:lvl3pPr>
            <a:lvl4pPr algn="l" rtl="0" eaLnBrk="1" fontAlgn="base" hangingPunct="1">
              <a:spcBef>
                <a:spcPct val="0"/>
              </a:spcBef>
              <a:spcAft>
                <a:spcPct val="0"/>
              </a:spcAft>
              <a:defRPr sz="3500">
                <a:solidFill>
                  <a:srgbClr val="CE1126"/>
                </a:solidFill>
                <a:latin typeface="Univers 67 CondensedBold" charset="0"/>
              </a:defRPr>
            </a:lvl4pPr>
            <a:lvl5pPr algn="l" rtl="0" eaLnBrk="1" fontAlgn="base" hangingPunct="1">
              <a:spcBef>
                <a:spcPct val="0"/>
              </a:spcBef>
              <a:spcAft>
                <a:spcPct val="0"/>
              </a:spcAft>
              <a:defRPr sz="3500">
                <a:solidFill>
                  <a:srgbClr val="CE1126"/>
                </a:solidFill>
                <a:latin typeface="Univers 67 CondensedBold" charset="0"/>
              </a:defRPr>
            </a:lvl5pPr>
            <a:lvl6pPr marL="457189" algn="l" rtl="0" eaLnBrk="1" fontAlgn="base" hangingPunct="1">
              <a:spcBef>
                <a:spcPct val="0"/>
              </a:spcBef>
              <a:spcAft>
                <a:spcPct val="0"/>
              </a:spcAft>
              <a:defRPr sz="3500">
                <a:solidFill>
                  <a:srgbClr val="CE1126"/>
                </a:solidFill>
                <a:latin typeface="Univers 67 CondensedBold" charset="0"/>
              </a:defRPr>
            </a:lvl6pPr>
            <a:lvl7pPr marL="914377" algn="l" rtl="0" eaLnBrk="1" fontAlgn="base" hangingPunct="1">
              <a:spcBef>
                <a:spcPct val="0"/>
              </a:spcBef>
              <a:spcAft>
                <a:spcPct val="0"/>
              </a:spcAft>
              <a:defRPr sz="3500">
                <a:solidFill>
                  <a:srgbClr val="CE1126"/>
                </a:solidFill>
                <a:latin typeface="Univers 67 CondensedBold" charset="0"/>
              </a:defRPr>
            </a:lvl7pPr>
            <a:lvl8pPr marL="1371566" algn="l" rtl="0" eaLnBrk="1" fontAlgn="base" hangingPunct="1">
              <a:spcBef>
                <a:spcPct val="0"/>
              </a:spcBef>
              <a:spcAft>
                <a:spcPct val="0"/>
              </a:spcAft>
              <a:defRPr sz="3500">
                <a:solidFill>
                  <a:srgbClr val="CE1126"/>
                </a:solidFill>
                <a:latin typeface="Univers 67 CondensedBold" charset="0"/>
              </a:defRPr>
            </a:lvl8pPr>
            <a:lvl9pPr marL="1828754" algn="l" rtl="0" eaLnBrk="1" fontAlgn="base" hangingPunct="1">
              <a:spcBef>
                <a:spcPct val="0"/>
              </a:spcBef>
              <a:spcAft>
                <a:spcPct val="0"/>
              </a:spcAft>
              <a:defRPr sz="3500">
                <a:solidFill>
                  <a:srgbClr val="CE1126"/>
                </a:solidFill>
                <a:latin typeface="Univers 67 CondensedBold" charset="0"/>
              </a:defRPr>
            </a:lvl9pPr>
          </a:lstStyle>
          <a:p>
            <a:r>
              <a:rPr lang="en-US" sz="2200" kern="0" dirty="0"/>
              <a:t>4.5.1 Higher Energy Sales</a:t>
            </a:r>
          </a:p>
        </p:txBody>
      </p:sp>
      <mc:AlternateContent xmlns:mc="http://schemas.openxmlformats.org/markup-compatibility/2006" xmlns:a14="http://schemas.microsoft.com/office/drawing/2010/main">
        <mc:Choice Requires="a14">
          <p:sp>
            <p:nvSpPr>
              <p:cNvPr id="8" name="Content Placeholder 3">
                <a:extLst>
                  <a:ext uri="{FF2B5EF4-FFF2-40B4-BE49-F238E27FC236}">
                    <a16:creationId xmlns:a16="http://schemas.microsoft.com/office/drawing/2014/main" id="{101266A8-4BD4-1921-DEBD-F2BDAFC497C0}"/>
                  </a:ext>
                </a:extLst>
              </p:cNvPr>
              <p:cNvSpPr txBox="1">
                <a:spLocks/>
              </p:cNvSpPr>
              <p:nvPr/>
            </p:nvSpPr>
            <p:spPr bwMode="auto">
              <a:xfrm>
                <a:off x="457200" y="2403293"/>
                <a:ext cx="8229600" cy="19088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891" indent="-342891"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mn-ea"/>
                    <a:cs typeface="+mn-cs"/>
                  </a:defRPr>
                </a:lvl1pPr>
                <a:lvl2pPr marL="742932" indent="-28574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2pPr>
                <a:lvl3pPr marL="1142971"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3pPr>
                <a:lvl4pPr marL="1600160"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4pPr>
                <a:lvl5pPr marL="2057349"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5pPr>
                <a:lvl6pPr marL="2514537"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6pPr>
                <a:lvl7pPr marL="2971726"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7pPr>
                <a:lvl8pPr marL="3428914"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8pPr>
                <a:lvl9pPr marL="3886103"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9pPr>
              </a:lstStyle>
              <a:p>
                <a:pPr algn="just"/>
                <a:r>
                  <a:rPr lang="en-US" sz="2200" kern="0" dirty="0">
                    <a:solidFill>
                      <a:schemeClr val="tx1"/>
                    </a:solidFill>
                    <a:latin typeface="Calibri" panose="020F0502020204030204" pitchFamily="34" charset="0"/>
                    <a:cs typeface="Calibri" panose="020F0502020204030204" pitchFamily="34" charset="0"/>
                  </a:rPr>
                  <a:t>With faster restoration, the customers receive service sooner than with the traditional approach. </a:t>
                </a:r>
              </a:p>
              <a:p>
                <a:pPr algn="just"/>
                <a:r>
                  <a:rPr lang="en-US" sz="2200" kern="0" dirty="0">
                    <a:solidFill>
                      <a:schemeClr val="tx1"/>
                    </a:solidFill>
                    <a:latin typeface="Calibri" panose="020F0502020204030204" pitchFamily="34" charset="0"/>
                    <a:cs typeface="Calibri" panose="020F0502020204030204" pitchFamily="34" charset="0"/>
                  </a:rPr>
                  <a:t>This in turn results in additional revenues for the utility for selling electricity to the customers.</a:t>
                </a:r>
              </a:p>
              <a:p>
                <a:pPr marL="0" indent="0" algn="just">
                  <a:buNone/>
                </a:pPr>
                <a:endParaRPr lang="en-US" sz="1800" kern="0" dirty="0">
                  <a:solidFill>
                    <a:schemeClr val="tx1"/>
                  </a:solidFill>
                </a:endParaRPr>
              </a:p>
              <a:p>
                <a:pPr marL="0" indent="0" algn="just">
                  <a:buNone/>
                </a:pPr>
                <a14:m>
                  <m:oMathPara xmlns:m="http://schemas.openxmlformats.org/officeDocument/2006/math">
                    <m:oMathParaPr>
                      <m:jc m:val="centerGroup"/>
                    </m:oMathParaPr>
                    <m:oMath xmlns:m="http://schemas.openxmlformats.org/officeDocument/2006/math">
                      <m:m>
                        <m:mPr>
                          <m:plcHide m:val="on"/>
                          <m:mcs>
                            <m:mc>
                              <m:mcPr>
                                <m:count m:val="2"/>
                                <m:mcJc m:val="center"/>
                              </m:mcPr>
                            </m:mc>
                          </m:mcs>
                          <m:ctrlPr>
                            <a:rPr lang="en-US" sz="1800" i="1" smtClean="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mPr>
                        <m:mr>
                          <m:e>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Annual</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Benefit</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e>
                          <m:e>
                            <m:r>
                              <a:rPr lang="en-US"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Cost</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of</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energy</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in</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sty m:val="p"/>
                              </m:rP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kWh</m:t>
                            </m:r>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Average</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Customer</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Demand</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in</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kW</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e>
                        </m:mr>
                        <m:mr>
                          <m:e/>
                          <m:e>
                            <m:r>
                              <a:rPr lang="en-US"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of</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System</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Lost</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/100)(</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Number</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of</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Customers</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e>
                        </m:mr>
                        <m:mr>
                          <m:e/>
                          <m:e>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Line</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Failures</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per</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Year</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per</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Mile</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Circuit</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Miles</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e>
                        </m:mr>
                        <m:mr>
                          <m:e/>
                          <m:e>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Average</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Decrease</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in</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Outage</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Hours</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per</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Event</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e>
                        </m:mr>
                      </m:m>
                    </m:oMath>
                  </m:oMathPara>
                </a14:m>
                <a:endParaRPr lang="en-US" sz="18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buNone/>
                </a:pPr>
                <a:endParaRPr lang="en-US" sz="1800" kern="0" dirty="0">
                  <a:solidFill>
                    <a:schemeClr val="tx1"/>
                  </a:solidFill>
                </a:endParaRPr>
              </a:p>
            </p:txBody>
          </p:sp>
        </mc:Choice>
        <mc:Fallback xmlns="">
          <p:sp>
            <p:nvSpPr>
              <p:cNvPr id="8" name="Content Placeholder 3">
                <a:extLst>
                  <a:ext uri="{FF2B5EF4-FFF2-40B4-BE49-F238E27FC236}">
                    <a16:creationId xmlns:a16="http://schemas.microsoft.com/office/drawing/2014/main" id="{101266A8-4BD4-1921-DEBD-F2BDAFC497C0}"/>
                  </a:ext>
                </a:extLst>
              </p:cNvPr>
              <p:cNvSpPr txBox="1">
                <a:spLocks noRot="1" noChangeAspect="1" noMove="1" noResize="1" noEditPoints="1" noAdjustHandles="1" noChangeArrowheads="1" noChangeShapeType="1" noTextEdit="1"/>
              </p:cNvSpPr>
              <p:nvPr/>
            </p:nvSpPr>
            <p:spPr bwMode="auto">
              <a:xfrm>
                <a:off x="457200" y="2403293"/>
                <a:ext cx="8229600" cy="1908838"/>
              </a:xfrm>
              <a:prstGeom prst="rect">
                <a:avLst/>
              </a:prstGeom>
              <a:blipFill>
                <a:blip r:embed="rId2"/>
                <a:stretch>
                  <a:fillRect l="-444" t="-2236" r="-4815" b="-53355"/>
                </a:stretch>
              </a:blipFill>
              <a:ln w="9525">
                <a:noFill/>
                <a:miter lim="800000"/>
                <a:headEnd/>
                <a:tailEnd/>
              </a:ln>
              <a:effectLst/>
            </p:spPr>
            <p:txBody>
              <a:bodyPr/>
              <a:lstStyle/>
              <a:p>
                <a:r>
                  <a:rPr lang="en-US">
                    <a:noFill/>
                  </a:rPr>
                  <a:t> </a:t>
                </a:r>
              </a:p>
            </p:txBody>
          </p:sp>
        </mc:Fallback>
      </mc:AlternateContent>
      <p:sp>
        <p:nvSpPr>
          <p:cNvPr id="3" name="Text Placeholder 4">
            <a:extLst>
              <a:ext uri="{FF2B5EF4-FFF2-40B4-BE49-F238E27FC236}">
                <a16:creationId xmlns:a16="http://schemas.microsoft.com/office/drawing/2014/main" id="{10A1EB04-6F92-A0C1-2CD2-C2BF39A8FD78}"/>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6004151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4.5 Cost – Benefit of Distribution Automation</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49</a:t>
            </a:fld>
            <a:endParaRPr lang="en-US"/>
          </a:p>
        </p:txBody>
      </p:sp>
      <p:sp>
        <p:nvSpPr>
          <p:cNvPr id="6" name="Title 1">
            <a:extLst>
              <a:ext uri="{FF2B5EF4-FFF2-40B4-BE49-F238E27FC236}">
                <a16:creationId xmlns:a16="http://schemas.microsoft.com/office/drawing/2014/main" id="{D37FFB09-93EF-68B1-C60E-46AD4F277F8D}"/>
              </a:ext>
            </a:extLst>
          </p:cNvPr>
          <p:cNvSpPr txBox="1">
            <a:spLocks/>
          </p:cNvSpPr>
          <p:nvPr/>
        </p:nvSpPr>
        <p:spPr bwMode="auto">
          <a:xfrm>
            <a:off x="457200" y="787083"/>
            <a:ext cx="8229600" cy="3651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500">
                <a:solidFill>
                  <a:srgbClr val="C8102E"/>
                </a:solidFill>
                <a:latin typeface="+mj-lt"/>
                <a:ea typeface="+mj-ea"/>
                <a:cs typeface="+mj-cs"/>
              </a:defRPr>
            </a:lvl1pPr>
            <a:lvl2pPr algn="l" rtl="0" eaLnBrk="1" fontAlgn="base" hangingPunct="1">
              <a:spcBef>
                <a:spcPct val="0"/>
              </a:spcBef>
              <a:spcAft>
                <a:spcPct val="0"/>
              </a:spcAft>
              <a:defRPr sz="3500">
                <a:solidFill>
                  <a:srgbClr val="CE1126"/>
                </a:solidFill>
                <a:latin typeface="Univers 67 CondensedBold" charset="0"/>
              </a:defRPr>
            </a:lvl2pPr>
            <a:lvl3pPr algn="l" rtl="0" eaLnBrk="1" fontAlgn="base" hangingPunct="1">
              <a:spcBef>
                <a:spcPct val="0"/>
              </a:spcBef>
              <a:spcAft>
                <a:spcPct val="0"/>
              </a:spcAft>
              <a:defRPr sz="3500">
                <a:solidFill>
                  <a:srgbClr val="CE1126"/>
                </a:solidFill>
                <a:latin typeface="Univers 67 CondensedBold" charset="0"/>
              </a:defRPr>
            </a:lvl3pPr>
            <a:lvl4pPr algn="l" rtl="0" eaLnBrk="1" fontAlgn="base" hangingPunct="1">
              <a:spcBef>
                <a:spcPct val="0"/>
              </a:spcBef>
              <a:spcAft>
                <a:spcPct val="0"/>
              </a:spcAft>
              <a:defRPr sz="3500">
                <a:solidFill>
                  <a:srgbClr val="CE1126"/>
                </a:solidFill>
                <a:latin typeface="Univers 67 CondensedBold" charset="0"/>
              </a:defRPr>
            </a:lvl4pPr>
            <a:lvl5pPr algn="l" rtl="0" eaLnBrk="1" fontAlgn="base" hangingPunct="1">
              <a:spcBef>
                <a:spcPct val="0"/>
              </a:spcBef>
              <a:spcAft>
                <a:spcPct val="0"/>
              </a:spcAft>
              <a:defRPr sz="3500">
                <a:solidFill>
                  <a:srgbClr val="CE1126"/>
                </a:solidFill>
                <a:latin typeface="Univers 67 CondensedBold" charset="0"/>
              </a:defRPr>
            </a:lvl5pPr>
            <a:lvl6pPr marL="457189" algn="l" rtl="0" eaLnBrk="1" fontAlgn="base" hangingPunct="1">
              <a:spcBef>
                <a:spcPct val="0"/>
              </a:spcBef>
              <a:spcAft>
                <a:spcPct val="0"/>
              </a:spcAft>
              <a:defRPr sz="3500">
                <a:solidFill>
                  <a:srgbClr val="CE1126"/>
                </a:solidFill>
                <a:latin typeface="Univers 67 CondensedBold" charset="0"/>
              </a:defRPr>
            </a:lvl6pPr>
            <a:lvl7pPr marL="914377" algn="l" rtl="0" eaLnBrk="1" fontAlgn="base" hangingPunct="1">
              <a:spcBef>
                <a:spcPct val="0"/>
              </a:spcBef>
              <a:spcAft>
                <a:spcPct val="0"/>
              </a:spcAft>
              <a:defRPr sz="3500">
                <a:solidFill>
                  <a:srgbClr val="CE1126"/>
                </a:solidFill>
                <a:latin typeface="Univers 67 CondensedBold" charset="0"/>
              </a:defRPr>
            </a:lvl7pPr>
            <a:lvl8pPr marL="1371566" algn="l" rtl="0" eaLnBrk="1" fontAlgn="base" hangingPunct="1">
              <a:spcBef>
                <a:spcPct val="0"/>
              </a:spcBef>
              <a:spcAft>
                <a:spcPct val="0"/>
              </a:spcAft>
              <a:defRPr sz="3500">
                <a:solidFill>
                  <a:srgbClr val="CE1126"/>
                </a:solidFill>
                <a:latin typeface="Univers 67 CondensedBold" charset="0"/>
              </a:defRPr>
            </a:lvl8pPr>
            <a:lvl9pPr marL="1828754" algn="l" rtl="0" eaLnBrk="1" fontAlgn="base" hangingPunct="1">
              <a:spcBef>
                <a:spcPct val="0"/>
              </a:spcBef>
              <a:spcAft>
                <a:spcPct val="0"/>
              </a:spcAft>
              <a:defRPr sz="3500">
                <a:solidFill>
                  <a:srgbClr val="CE1126"/>
                </a:solidFill>
                <a:latin typeface="Univers 67 CondensedBold" charset="0"/>
              </a:defRPr>
            </a:lvl9pPr>
          </a:lstStyle>
          <a:p>
            <a:r>
              <a:rPr lang="en-US" sz="2200" kern="0" dirty="0"/>
              <a:t>4.5.2 Reduced Labor for Fault Location</a:t>
            </a:r>
          </a:p>
        </p:txBody>
      </p:sp>
      <mc:AlternateContent xmlns:mc="http://schemas.openxmlformats.org/markup-compatibility/2006" xmlns:a14="http://schemas.microsoft.com/office/drawing/2010/main">
        <mc:Choice Requires="a14">
          <p:sp>
            <p:nvSpPr>
              <p:cNvPr id="8" name="Content Placeholder 3">
                <a:extLst>
                  <a:ext uri="{FF2B5EF4-FFF2-40B4-BE49-F238E27FC236}">
                    <a16:creationId xmlns:a16="http://schemas.microsoft.com/office/drawing/2014/main" id="{101266A8-4BD4-1921-DEBD-F2BDAFC497C0}"/>
                  </a:ext>
                </a:extLst>
              </p:cNvPr>
              <p:cNvSpPr txBox="1">
                <a:spLocks/>
              </p:cNvSpPr>
              <p:nvPr/>
            </p:nvSpPr>
            <p:spPr bwMode="auto">
              <a:xfrm>
                <a:off x="369518" y="1161419"/>
                <a:ext cx="8229600" cy="31915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891" indent="-342891"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mn-ea"/>
                    <a:cs typeface="+mn-cs"/>
                  </a:defRPr>
                </a:lvl1pPr>
                <a:lvl2pPr marL="742932" indent="-28574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2pPr>
                <a:lvl3pPr marL="1142971"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3pPr>
                <a:lvl4pPr marL="1600160"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4pPr>
                <a:lvl5pPr marL="2057349"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5pPr>
                <a:lvl6pPr marL="2514537"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6pPr>
                <a:lvl7pPr marL="2971726"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7pPr>
                <a:lvl8pPr marL="3428914"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8pPr>
                <a:lvl9pPr marL="3886103"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9pPr>
              </a:lstStyle>
              <a:p>
                <a:pPr algn="just"/>
                <a:r>
                  <a:rPr lang="en-US" sz="2400" kern="0" dirty="0">
                    <a:solidFill>
                      <a:schemeClr val="tx1"/>
                    </a:solidFill>
                    <a:latin typeface="Calibri" panose="020F0502020204030204" pitchFamily="34" charset="0"/>
                    <a:cs typeface="Calibri" panose="020F0502020204030204" pitchFamily="34" charset="0"/>
                  </a:rPr>
                  <a:t>With automation, faults can be located sooner, which saves time spent on the task for the field crew as well as the operators. </a:t>
                </a:r>
              </a:p>
              <a:p>
                <a:pPr algn="just"/>
                <a:r>
                  <a:rPr lang="en-US" sz="2400" kern="0" dirty="0">
                    <a:solidFill>
                      <a:schemeClr val="tx1"/>
                    </a:solidFill>
                    <a:latin typeface="Calibri" panose="020F0502020204030204" pitchFamily="34" charset="0"/>
                    <a:cs typeface="Calibri" panose="020F0502020204030204" pitchFamily="34" charset="0"/>
                  </a:rPr>
                  <a:t>This in turn results in labor cost savings.</a:t>
                </a:r>
              </a:p>
              <a:p>
                <a:pPr algn="just"/>
                <a:endParaRPr lang="en-US" sz="2000" kern="0" dirty="0">
                  <a:solidFill>
                    <a:schemeClr val="tx1"/>
                  </a:solidFill>
                </a:endParaRPr>
              </a:p>
              <a:p>
                <a:pPr marL="0" marR="0" indent="0" algn="ctr">
                  <a:spcBef>
                    <a:spcPts val="0"/>
                  </a:spcBef>
                  <a:spcAft>
                    <a:spcPts val="1200"/>
                  </a:spcAft>
                  <a:buNone/>
                </a:pPr>
                <a14:m>
                  <m:oMath xmlns:m="http://schemas.openxmlformats.org/officeDocument/2006/math">
                    <m:m>
                      <m:mPr>
                        <m:plcHide m:val="on"/>
                        <m:mcs>
                          <m:mc>
                            <m:mcPr>
                              <m:count m:val="2"/>
                              <m:mcJc m:val="center"/>
                            </m:mcPr>
                          </m:mc>
                        </m:mcs>
                        <m:ctrlPr>
                          <a:rPr lang="en-US" sz="2000" i="1" smtClean="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mPr>
                      <m:mr>
                        <m:e>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Annual</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Benefit</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20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e>
                        <m:e>
                          <m:r>
                            <a:rPr lang="en-US" sz="20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r>
                            <a:rPr lang="en-US" sz="20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Line</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Failures</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per</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Year</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per</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Mile</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20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Circuit</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Miles</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20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e>
                      </m:mr>
                      <m:mr>
                        <m:e/>
                        <m:e>
                          <m:d>
                            <m:dPr>
                              <m:begChr m:val="["/>
                              <m:endChr m:val="]"/>
                              <m:ctrlPr>
                                <a:rPr lang="en-US" sz="20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dPr>
                            <m:e>
                              <m:m>
                                <m:mPr>
                                  <m:plcHide m:val="on"/>
                                  <m:mcs>
                                    <m:mc>
                                      <m:mcPr>
                                        <m:count m:val="1"/>
                                        <m:mcJc m:val="center"/>
                                      </m:mcPr>
                                    </m:mc>
                                  </m:mcs>
                                  <m:ctrlPr>
                                    <a:rPr lang="en-US" sz="20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mPr>
                                <m:mr>
                                  <m:e>
                                    <m:r>
                                      <a:rPr lang="en-US" sz="20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Line</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Crew</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Hours</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per</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Fault</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20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Line</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Crew</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Hour</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20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e>
                                </m:mr>
                                <m:mr>
                                  <m:e>
                                    <m:r>
                                      <a:rPr lang="en-US" sz="20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Operator</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Hours</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per</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Fault</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20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Operator</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20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Hour</m:t>
                                    </m:r>
                                    <m:r>
                                      <m:rPr>
                                        <m:nor/>
                                      </m:rPr>
                                      <a:rPr lang="en-US" sz="20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20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e>
                                </m:mr>
                              </m:m>
                            </m:e>
                          </m:d>
                        </m:e>
                      </m:mr>
                    </m:m>
                  </m:oMath>
                </a14:m>
                <a:r>
                  <a:rPr lang="en-US" sz="2000" dirty="0">
                    <a:effectLst/>
                    <a:latin typeface="Georgia" panose="02040502050405020303" pitchFamily="18" charset="0"/>
                    <a:ea typeface="Calibri" panose="020F0502020204030204" pitchFamily="34" charset="0"/>
                    <a:cs typeface="Times New Roman" panose="02020603050405020304" pitchFamily="18" charset="0"/>
                  </a:rPr>
                  <a:t> </a:t>
                </a:r>
              </a:p>
              <a:p>
                <a:pPr marL="0" marR="0" indent="0">
                  <a:spcBef>
                    <a:spcPts val="0"/>
                  </a:spcBef>
                  <a:spcAft>
                    <a:spcPts val="1200"/>
                  </a:spcAft>
                  <a:buNone/>
                </a:pPr>
                <a:endParaRPr lang="en-US" sz="1800" dirty="0">
                  <a:effectLst/>
                  <a:latin typeface="Georgia" panose="02040502050405020303" pitchFamily="18" charset="0"/>
                  <a:ea typeface="Calibri" panose="020F0502020204030204" pitchFamily="34" charset="0"/>
                  <a:cs typeface="Times New Roman" panose="02020603050405020304" pitchFamily="18" charset="0"/>
                </a:endParaRPr>
              </a:p>
              <a:p>
                <a:pPr marL="0" indent="0" algn="just">
                  <a:buNone/>
                </a:pPr>
                <a:endParaRPr lang="en-US" sz="1800" kern="0" dirty="0">
                  <a:solidFill>
                    <a:schemeClr val="tx1"/>
                  </a:solidFill>
                </a:endParaRPr>
              </a:p>
            </p:txBody>
          </p:sp>
        </mc:Choice>
        <mc:Fallback xmlns="">
          <p:sp>
            <p:nvSpPr>
              <p:cNvPr id="8" name="Content Placeholder 3">
                <a:extLst>
                  <a:ext uri="{FF2B5EF4-FFF2-40B4-BE49-F238E27FC236}">
                    <a16:creationId xmlns:a16="http://schemas.microsoft.com/office/drawing/2014/main" id="{101266A8-4BD4-1921-DEBD-F2BDAFC497C0}"/>
                  </a:ext>
                </a:extLst>
              </p:cNvPr>
              <p:cNvSpPr txBox="1">
                <a:spLocks noRot="1" noChangeAspect="1" noMove="1" noResize="1" noEditPoints="1" noAdjustHandles="1" noChangeArrowheads="1" noChangeShapeType="1" noTextEdit="1"/>
              </p:cNvSpPr>
              <p:nvPr/>
            </p:nvSpPr>
            <p:spPr bwMode="auto">
              <a:xfrm>
                <a:off x="369518" y="1161419"/>
                <a:ext cx="8229600" cy="3191505"/>
              </a:xfrm>
              <a:prstGeom prst="rect">
                <a:avLst/>
              </a:prstGeom>
              <a:blipFill>
                <a:blip r:embed="rId2"/>
                <a:stretch>
                  <a:fillRect l="-593" t="-1530" r="-1111"/>
                </a:stretch>
              </a:blipFill>
              <a:ln w="9525">
                <a:noFill/>
                <a:miter lim="800000"/>
                <a:headEnd/>
                <a:tailEnd/>
              </a:ln>
              <a:effectLst/>
            </p:spPr>
            <p:txBody>
              <a:bodyPr/>
              <a:lstStyle/>
              <a:p>
                <a:r>
                  <a:rPr lang="en-US">
                    <a:noFill/>
                  </a:rPr>
                  <a:t> </a:t>
                </a:r>
              </a:p>
            </p:txBody>
          </p:sp>
        </mc:Fallback>
      </mc:AlternateContent>
      <p:sp>
        <p:nvSpPr>
          <p:cNvPr id="3" name="Text Placeholder 4">
            <a:extLst>
              <a:ext uri="{FF2B5EF4-FFF2-40B4-BE49-F238E27FC236}">
                <a16:creationId xmlns:a16="http://schemas.microsoft.com/office/drawing/2014/main" id="{DA29A711-7F32-217F-BC7B-853DFD955138}"/>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1156834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1. Overview</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038217"/>
            <a:ext cx="8229600" cy="3925669"/>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Monitoring substation alarms from SCADA, processing outage management, and troubleshooting, the distribution control center is responsible to determine whether switching requests can be granted after proper system analysis. </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Conventionally, most of the distribution system operations are executed manually. With the advancements in communications and computer technology, they are gradually becoming automated, which brings the concept of </a:t>
            </a:r>
            <a:r>
              <a:rPr lang="en-US" sz="2400" i="1" dirty="0">
                <a:solidFill>
                  <a:schemeClr val="tx1"/>
                </a:solidFill>
                <a:latin typeface="Calibri" panose="020F0502020204030204" pitchFamily="34" charset="0"/>
                <a:cs typeface="Calibri" panose="020F0502020204030204" pitchFamily="34" charset="0"/>
              </a:rPr>
              <a:t>distribution automation</a:t>
            </a:r>
            <a:r>
              <a:rPr lang="en-US" sz="2400" dirty="0">
                <a:solidFill>
                  <a:schemeClr val="tx1"/>
                </a:solidFill>
                <a:latin typeface="Calibri" panose="020F0502020204030204" pitchFamily="34" charset="0"/>
                <a:cs typeface="Calibri" panose="020F0502020204030204" pitchFamily="34" charset="0"/>
              </a:rPr>
              <a:t> (DA).</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5</a:t>
            </a:fld>
            <a:endParaRPr lang="en-US"/>
          </a:p>
        </p:txBody>
      </p:sp>
      <p:sp>
        <p:nvSpPr>
          <p:cNvPr id="4" name="Text Placeholder 4">
            <a:extLst>
              <a:ext uri="{FF2B5EF4-FFF2-40B4-BE49-F238E27FC236}">
                <a16:creationId xmlns:a16="http://schemas.microsoft.com/office/drawing/2014/main" id="{B7E469D8-C054-7128-6AB8-AFAB8B1FB11A}"/>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7722610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4.5 Cost – Benefit of Distribution Automation</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50</a:t>
            </a:fld>
            <a:endParaRPr lang="en-US"/>
          </a:p>
        </p:txBody>
      </p:sp>
      <p:sp>
        <p:nvSpPr>
          <p:cNvPr id="10" name="Title 1">
            <a:extLst>
              <a:ext uri="{FF2B5EF4-FFF2-40B4-BE49-F238E27FC236}">
                <a16:creationId xmlns:a16="http://schemas.microsoft.com/office/drawing/2014/main" id="{AEB5EA73-6D53-30BB-C926-89C029E74ECE}"/>
              </a:ext>
            </a:extLst>
          </p:cNvPr>
          <p:cNvSpPr txBox="1">
            <a:spLocks/>
          </p:cNvSpPr>
          <p:nvPr/>
        </p:nvSpPr>
        <p:spPr bwMode="auto">
          <a:xfrm>
            <a:off x="457200" y="777871"/>
            <a:ext cx="8229600" cy="3651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500">
                <a:solidFill>
                  <a:srgbClr val="C8102E"/>
                </a:solidFill>
                <a:latin typeface="+mj-lt"/>
                <a:ea typeface="+mj-ea"/>
                <a:cs typeface="+mj-cs"/>
              </a:defRPr>
            </a:lvl1pPr>
            <a:lvl2pPr algn="l" rtl="0" eaLnBrk="1" fontAlgn="base" hangingPunct="1">
              <a:spcBef>
                <a:spcPct val="0"/>
              </a:spcBef>
              <a:spcAft>
                <a:spcPct val="0"/>
              </a:spcAft>
              <a:defRPr sz="3500">
                <a:solidFill>
                  <a:srgbClr val="CE1126"/>
                </a:solidFill>
                <a:latin typeface="Univers 67 CondensedBold" charset="0"/>
              </a:defRPr>
            </a:lvl2pPr>
            <a:lvl3pPr algn="l" rtl="0" eaLnBrk="1" fontAlgn="base" hangingPunct="1">
              <a:spcBef>
                <a:spcPct val="0"/>
              </a:spcBef>
              <a:spcAft>
                <a:spcPct val="0"/>
              </a:spcAft>
              <a:defRPr sz="3500">
                <a:solidFill>
                  <a:srgbClr val="CE1126"/>
                </a:solidFill>
                <a:latin typeface="Univers 67 CondensedBold" charset="0"/>
              </a:defRPr>
            </a:lvl3pPr>
            <a:lvl4pPr algn="l" rtl="0" eaLnBrk="1" fontAlgn="base" hangingPunct="1">
              <a:spcBef>
                <a:spcPct val="0"/>
              </a:spcBef>
              <a:spcAft>
                <a:spcPct val="0"/>
              </a:spcAft>
              <a:defRPr sz="3500">
                <a:solidFill>
                  <a:srgbClr val="CE1126"/>
                </a:solidFill>
                <a:latin typeface="Univers 67 CondensedBold" charset="0"/>
              </a:defRPr>
            </a:lvl4pPr>
            <a:lvl5pPr algn="l" rtl="0" eaLnBrk="1" fontAlgn="base" hangingPunct="1">
              <a:spcBef>
                <a:spcPct val="0"/>
              </a:spcBef>
              <a:spcAft>
                <a:spcPct val="0"/>
              </a:spcAft>
              <a:defRPr sz="3500">
                <a:solidFill>
                  <a:srgbClr val="CE1126"/>
                </a:solidFill>
                <a:latin typeface="Univers 67 CondensedBold" charset="0"/>
              </a:defRPr>
            </a:lvl5pPr>
            <a:lvl6pPr marL="457189" algn="l" rtl="0" eaLnBrk="1" fontAlgn="base" hangingPunct="1">
              <a:spcBef>
                <a:spcPct val="0"/>
              </a:spcBef>
              <a:spcAft>
                <a:spcPct val="0"/>
              </a:spcAft>
              <a:defRPr sz="3500">
                <a:solidFill>
                  <a:srgbClr val="CE1126"/>
                </a:solidFill>
                <a:latin typeface="Univers 67 CondensedBold" charset="0"/>
              </a:defRPr>
            </a:lvl6pPr>
            <a:lvl7pPr marL="914377" algn="l" rtl="0" eaLnBrk="1" fontAlgn="base" hangingPunct="1">
              <a:spcBef>
                <a:spcPct val="0"/>
              </a:spcBef>
              <a:spcAft>
                <a:spcPct val="0"/>
              </a:spcAft>
              <a:defRPr sz="3500">
                <a:solidFill>
                  <a:srgbClr val="CE1126"/>
                </a:solidFill>
                <a:latin typeface="Univers 67 CondensedBold" charset="0"/>
              </a:defRPr>
            </a:lvl7pPr>
            <a:lvl8pPr marL="1371566" algn="l" rtl="0" eaLnBrk="1" fontAlgn="base" hangingPunct="1">
              <a:spcBef>
                <a:spcPct val="0"/>
              </a:spcBef>
              <a:spcAft>
                <a:spcPct val="0"/>
              </a:spcAft>
              <a:defRPr sz="3500">
                <a:solidFill>
                  <a:srgbClr val="CE1126"/>
                </a:solidFill>
                <a:latin typeface="Univers 67 CondensedBold" charset="0"/>
              </a:defRPr>
            </a:lvl8pPr>
            <a:lvl9pPr marL="1828754" algn="l" rtl="0" eaLnBrk="1" fontAlgn="base" hangingPunct="1">
              <a:spcBef>
                <a:spcPct val="0"/>
              </a:spcBef>
              <a:spcAft>
                <a:spcPct val="0"/>
              </a:spcAft>
              <a:defRPr sz="3500">
                <a:solidFill>
                  <a:srgbClr val="CE1126"/>
                </a:solidFill>
                <a:latin typeface="Univers 67 CondensedBold" charset="0"/>
              </a:defRPr>
            </a:lvl9pPr>
          </a:lstStyle>
          <a:p>
            <a:r>
              <a:rPr lang="en-US" sz="2200" kern="0" dirty="0"/>
              <a:t>4.5.3 O&amp;M of Switches and Controllers</a:t>
            </a:r>
          </a:p>
        </p:txBody>
      </p:sp>
      <mc:AlternateContent xmlns:mc="http://schemas.openxmlformats.org/markup-compatibility/2006" xmlns:a14="http://schemas.microsoft.com/office/drawing/2010/main">
        <mc:Choice Requires="a14">
          <p:sp>
            <p:nvSpPr>
              <p:cNvPr id="11" name="Content Placeholder 3">
                <a:extLst>
                  <a:ext uri="{FF2B5EF4-FFF2-40B4-BE49-F238E27FC236}">
                    <a16:creationId xmlns:a16="http://schemas.microsoft.com/office/drawing/2014/main" id="{071AC3E1-BE07-302D-80A0-FA0573AB7838}"/>
                  </a:ext>
                </a:extLst>
              </p:cNvPr>
              <p:cNvSpPr txBox="1">
                <a:spLocks/>
              </p:cNvSpPr>
              <p:nvPr/>
            </p:nvSpPr>
            <p:spPr bwMode="auto">
              <a:xfrm>
                <a:off x="457200" y="1271027"/>
                <a:ext cx="8686800" cy="40788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891" indent="-342891"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mn-ea"/>
                    <a:cs typeface="+mn-cs"/>
                  </a:defRPr>
                </a:lvl1pPr>
                <a:lvl2pPr marL="742932" indent="-28574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2pPr>
                <a:lvl3pPr marL="1142971"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3pPr>
                <a:lvl4pPr marL="1600160"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4pPr>
                <a:lvl5pPr marL="2057349"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5pPr>
                <a:lvl6pPr marL="2514537"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6pPr>
                <a:lvl7pPr marL="2971726"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7pPr>
                <a:lvl8pPr marL="3428914"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8pPr>
                <a:lvl9pPr marL="3886103"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9pPr>
              </a:lstStyle>
              <a:p>
                <a:pPr algn="just"/>
                <a:r>
                  <a:rPr lang="en-US" sz="2400" kern="0" dirty="0">
                    <a:solidFill>
                      <a:schemeClr val="tx1"/>
                    </a:solidFill>
                    <a:latin typeface="Calibri" panose="020F0502020204030204" pitchFamily="34" charset="0"/>
                    <a:cs typeface="Calibri" panose="020F0502020204030204" pitchFamily="34" charset="0"/>
                  </a:rPr>
                  <a:t>Automated switches will have different failure rates and repair cost than the manual switches. Difference in these costs must be accounted. </a:t>
                </a:r>
              </a:p>
              <a:p>
                <a:pPr algn="just"/>
                <a:r>
                  <a:rPr lang="en-US" sz="2400" kern="0" dirty="0">
                    <a:solidFill>
                      <a:schemeClr val="tx1"/>
                    </a:solidFill>
                    <a:latin typeface="Calibri" panose="020F0502020204030204" pitchFamily="34" charset="0"/>
                    <a:cs typeface="Calibri" panose="020F0502020204030204" pitchFamily="34" charset="0"/>
                  </a:rPr>
                  <a:t>This quantity will be a benefit if it is positive and will be additional cost if it turns out to be negative.</a:t>
                </a:r>
              </a:p>
              <a:p>
                <a:pPr marL="0" indent="0" algn="just">
                  <a:buNone/>
                </a:pPr>
                <a14:m>
                  <m:oMath xmlns:m="http://schemas.openxmlformats.org/officeDocument/2006/math">
                    <m:r>
                      <m:rPr>
                        <m:nor/>
                      </m:rPr>
                      <a:rPr lang="en-US" sz="2000" smtClean="0">
                        <a:solidFill>
                          <a:schemeClr val="tx1"/>
                        </a:solidFill>
                        <a:effectLst/>
                        <a:ea typeface="Calibri" panose="020F0502020204030204" pitchFamily="34" charset="0"/>
                        <a:cs typeface="Times New Roman" panose="02020603050405020304" pitchFamily="18" charset="0"/>
                      </a:rPr>
                      <m:t>Annual</m:t>
                    </m:r>
                    <m:r>
                      <m:rPr>
                        <m:nor/>
                      </m:rPr>
                      <a:rPr lang="en-US" sz="2000" smtClean="0">
                        <a:solidFill>
                          <a:schemeClr val="tx1"/>
                        </a:solidFill>
                        <a:effectLst/>
                        <a:ea typeface="Calibri" panose="020F0502020204030204" pitchFamily="34" charset="0"/>
                        <a:cs typeface="Times New Roman" panose="02020603050405020304" pitchFamily="18" charset="0"/>
                      </a:rPr>
                      <m:t> </m:t>
                    </m:r>
                    <m:r>
                      <m:rPr>
                        <m:nor/>
                      </m:rPr>
                      <a:rPr lang="en-US" sz="2000" smtClean="0">
                        <a:solidFill>
                          <a:schemeClr val="tx1"/>
                        </a:solidFill>
                        <a:effectLst/>
                        <a:ea typeface="Calibri" panose="020F0502020204030204" pitchFamily="34" charset="0"/>
                        <a:cs typeface="Times New Roman" panose="02020603050405020304" pitchFamily="18" charset="0"/>
                      </a:rPr>
                      <m:t>Benefit</m:t>
                    </m:r>
                    <m:r>
                      <m:rPr>
                        <m:nor/>
                      </m:rPr>
                      <a:rPr lang="en-US" sz="2000" smtClean="0">
                        <a:solidFill>
                          <a:schemeClr val="tx1"/>
                        </a:solidFill>
                        <a:effectLst/>
                        <a:ea typeface="Calibri" panose="020F0502020204030204" pitchFamily="34" charset="0"/>
                        <a:cs typeface="Times New Roman" panose="02020603050405020304" pitchFamily="18" charset="0"/>
                      </a:rPr>
                      <m:t> </m:t>
                    </m:r>
                    <m:r>
                      <m:rPr>
                        <m:nor/>
                      </m:rPr>
                      <a:rPr lang="en-US" sz="2000" smtClean="0">
                        <a:solidFill>
                          <a:schemeClr val="tx1"/>
                        </a:solidFill>
                        <a:effectLst/>
                        <a:ea typeface="Calibri" panose="020F0502020204030204" pitchFamily="34" charset="0"/>
                        <a:cs typeface="Times New Roman" panose="02020603050405020304" pitchFamily="18" charset="0"/>
                      </a:rPr>
                      <m:t>or</m:t>
                    </m:r>
                    <m:r>
                      <m:rPr>
                        <m:nor/>
                      </m:rPr>
                      <a:rPr lang="en-US" sz="2000" smtClean="0">
                        <a:solidFill>
                          <a:schemeClr val="tx1"/>
                        </a:solidFill>
                        <a:effectLst/>
                        <a:ea typeface="Calibri" panose="020F0502020204030204" pitchFamily="34" charset="0"/>
                        <a:cs typeface="Times New Roman" panose="02020603050405020304" pitchFamily="18" charset="0"/>
                      </a:rPr>
                      <m:t> </m:t>
                    </m:r>
                    <m:r>
                      <m:rPr>
                        <m:nor/>
                      </m:rPr>
                      <a:rPr lang="en-US" sz="2000" smtClean="0">
                        <a:solidFill>
                          <a:schemeClr val="tx1"/>
                        </a:solidFill>
                        <a:effectLst/>
                        <a:ea typeface="Calibri" panose="020F0502020204030204" pitchFamily="34" charset="0"/>
                        <a:cs typeface="Times New Roman" panose="02020603050405020304" pitchFamily="18" charset="0"/>
                      </a:rPr>
                      <m:t>Cost</m:t>
                    </m:r>
                  </m:oMath>
                </a14:m>
                <a:r>
                  <a:rPr lang="en-US" sz="2000" kern="0" dirty="0">
                    <a:solidFill>
                      <a:schemeClr val="tx1"/>
                    </a:solidFill>
                  </a:rPr>
                  <a:t> </a:t>
                </a:r>
              </a:p>
              <a:p>
                <a:pPr marL="0" indent="0">
                  <a:spcBef>
                    <a:spcPts val="0"/>
                  </a:spcBef>
                  <a:spcAft>
                    <a:spcPts val="1200"/>
                  </a:spcAft>
                  <a:buNone/>
                </a:pPr>
                <a14:m>
                  <m:oMathPara xmlns:m="http://schemas.openxmlformats.org/officeDocument/2006/math">
                    <m:oMathParaPr>
                      <m:jc m:val="left"/>
                    </m:oMathParaPr>
                    <m:oMath xmlns:m="http://schemas.openxmlformats.org/officeDocument/2006/math">
                      <m:m>
                        <m:mPr>
                          <m:plcHide m:val="on"/>
                          <m:mcs>
                            <m:mc>
                              <m:mcPr>
                                <m:count m:val="2"/>
                                <m:mcJc m:val="center"/>
                              </m:mcPr>
                            </m:mc>
                          </m:mcs>
                          <m:ctrlPr>
                            <a:rPr lang="en-US" sz="2000" i="1" smtClean="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mPr>
                        <m:mr>
                          <m:e/>
                          <m:e>
                            <m:r>
                              <m:rPr>
                                <m:nor/>
                              </m:rPr>
                              <a:rPr lang="en-US" sz="2000" i="1">
                                <a:solidFill>
                                  <a:schemeClr val="tx1"/>
                                </a:solidFill>
                                <a:effectLst/>
                                <a:ea typeface="Calibri" panose="020F0502020204030204" pitchFamily="34" charset="0"/>
                                <a:cs typeface="Times New Roman" panose="02020603050405020304" pitchFamily="18" charset="0"/>
                              </a:rPr>
                              <m:t> </m:t>
                            </m:r>
                          </m:e>
                        </m:mr>
                        <m:mr>
                          <m:e/>
                          <m:e>
                            <m:r>
                              <a:rPr lang="en-US" sz="20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r>
                              <a:rPr lang="en-US" sz="20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d>
                              <m:dPr>
                                <m:begChr m:val="["/>
                                <m:endChr m:val="]"/>
                                <m:ctrlPr>
                                  <a:rPr lang="en-US" sz="20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dPr>
                              <m:e>
                                <m:m>
                                  <m:mPr>
                                    <m:plcHide m:val="on"/>
                                    <m:mcs>
                                      <m:mc>
                                        <m:mcPr>
                                          <m:count m:val="1"/>
                                          <m:mcJc m:val="center"/>
                                        </m:mcPr>
                                      </m:mc>
                                    </m:mcs>
                                    <m:ctrlPr>
                                      <a:rPr lang="en-US" sz="20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mPr>
                                  <m:mr>
                                    <m:e>
                                      <m:r>
                                        <m:rPr>
                                          <m:nor/>
                                        </m:rPr>
                                        <a:rPr lang="en-US" sz="2000" i="1">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a:solidFill>
                                            <a:schemeClr val="tx1"/>
                                          </a:solidFill>
                                          <a:effectLst/>
                                          <a:ea typeface="Calibri" panose="020F0502020204030204" pitchFamily="34" charset="0"/>
                                          <a:cs typeface="Times New Roman" panose="02020603050405020304" pitchFamily="18" charset="0"/>
                                        </a:rPr>
                                        <m:t>Manual</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Switches</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per</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Feeder</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a:solidFill>
                                            <a:schemeClr val="tx1"/>
                                          </a:solidFill>
                                          <a:effectLst/>
                                          <a:ea typeface="Calibri" panose="020F0502020204030204" pitchFamily="34" charset="0"/>
                                          <a:cs typeface="Times New Roman" panose="02020603050405020304" pitchFamily="18" charset="0"/>
                                        </a:rPr>
                                        <m:t>Failure</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Rate</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of</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Manual</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Switches</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i="1">
                                          <a:solidFill>
                                            <a:schemeClr val="tx1"/>
                                          </a:solidFill>
                                          <a:effectLst/>
                                          <a:ea typeface="Calibri" panose="020F0502020204030204" pitchFamily="34" charset="0"/>
                                          <a:cs typeface="Times New Roman" panose="02020603050405020304" pitchFamily="18" charset="0"/>
                                        </a:rPr>
                                        <m:t> </m:t>
                                      </m:r>
                                    </m:e>
                                  </m:mr>
                                  <m:mr>
                                    <m:e>
                                      <m:r>
                                        <m:rPr>
                                          <m:nor/>
                                        </m:rPr>
                                        <a:rPr lang="en-US" sz="2000" i="1">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a:solidFill>
                                            <a:schemeClr val="tx1"/>
                                          </a:solidFill>
                                          <a:effectLst/>
                                          <a:ea typeface="Calibri" panose="020F0502020204030204" pitchFamily="34" charset="0"/>
                                          <a:cs typeface="Times New Roman" panose="02020603050405020304" pitchFamily="18" charset="0"/>
                                        </a:rPr>
                                        <m:t>Repair</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Cost</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per</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Manual</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Switch</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i="1">
                                          <a:solidFill>
                                            <a:schemeClr val="tx1"/>
                                          </a:solidFill>
                                          <a:effectLst/>
                                          <a:ea typeface="Calibri" panose="020F0502020204030204" pitchFamily="34" charset="0"/>
                                          <a:cs typeface="Times New Roman" panose="02020603050405020304" pitchFamily="18" charset="0"/>
                                        </a:rPr>
                                        <m:t> </m:t>
                                      </m:r>
                                      <m:r>
                                        <a:rPr lang="en-US" sz="20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2000" i="1">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a:solidFill>
                                            <a:schemeClr val="tx1"/>
                                          </a:solidFill>
                                          <a:effectLst/>
                                          <a:ea typeface="Calibri" panose="020F0502020204030204" pitchFamily="34" charset="0"/>
                                          <a:cs typeface="Times New Roman" panose="02020603050405020304" pitchFamily="18" charset="0"/>
                                        </a:rPr>
                                        <m:t>Automated</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Switches</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per</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Feeder</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i="1">
                                          <a:solidFill>
                                            <a:schemeClr val="tx1"/>
                                          </a:solidFill>
                                          <a:effectLst/>
                                          <a:ea typeface="Calibri" panose="020F0502020204030204" pitchFamily="34" charset="0"/>
                                          <a:cs typeface="Times New Roman" panose="02020603050405020304" pitchFamily="18" charset="0"/>
                                        </a:rPr>
                                        <m:t> </m:t>
                                      </m:r>
                                    </m:e>
                                  </m:mr>
                                  <m:mr>
                                    <m:e>
                                      <m:r>
                                        <m:rPr>
                                          <m:nor/>
                                        </m:rPr>
                                        <a:rPr lang="en-US" sz="2000" i="1">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a:solidFill>
                                            <a:schemeClr val="tx1"/>
                                          </a:solidFill>
                                          <a:effectLst/>
                                          <a:ea typeface="Calibri" panose="020F0502020204030204" pitchFamily="34" charset="0"/>
                                          <a:cs typeface="Times New Roman" panose="02020603050405020304" pitchFamily="18" charset="0"/>
                                        </a:rPr>
                                        <m:t>Failure</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Rate</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of</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Automated</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Switches</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a:solidFill>
                                            <a:schemeClr val="tx1"/>
                                          </a:solidFill>
                                          <a:effectLst/>
                                          <a:ea typeface="Calibri" panose="020F0502020204030204" pitchFamily="34" charset="0"/>
                                          <a:cs typeface="Times New Roman" panose="02020603050405020304" pitchFamily="18" charset="0"/>
                                        </a:rPr>
                                        <m:t>Repair</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Cost</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per</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Automated</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Switch</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i="1">
                                          <a:solidFill>
                                            <a:schemeClr val="tx1"/>
                                          </a:solidFill>
                                          <a:effectLst/>
                                          <a:ea typeface="Calibri" panose="020F0502020204030204" pitchFamily="34" charset="0"/>
                                          <a:cs typeface="Times New Roman" panose="02020603050405020304" pitchFamily="18" charset="0"/>
                                        </a:rPr>
                                        <m:t> </m:t>
                                      </m:r>
                                    </m:e>
                                  </m:mr>
                                </m:m>
                              </m:e>
                            </m:d>
                          </m:e>
                        </m:mr>
                        <m:mr>
                          <m:e/>
                          <m:e>
                            <m:r>
                              <m:rPr>
                                <m:nor/>
                              </m:rPr>
                              <a:rPr lang="en-US" sz="2000" i="1">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a:solidFill>
                                  <a:schemeClr val="tx1"/>
                                </a:solidFill>
                                <a:effectLst/>
                                <a:ea typeface="Calibri" panose="020F0502020204030204" pitchFamily="34" charset="0"/>
                                <a:cs typeface="Times New Roman" panose="02020603050405020304" pitchFamily="18" charset="0"/>
                              </a:rPr>
                              <m:t>Number</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of</m:t>
                            </m:r>
                            <m:r>
                              <m:rPr>
                                <m:nor/>
                              </m:rPr>
                              <a:rPr lang="en-US" sz="2000">
                                <a:solidFill>
                                  <a:schemeClr val="tx1"/>
                                </a:solidFill>
                                <a:effectLst/>
                                <a:ea typeface="Calibri" panose="020F0502020204030204" pitchFamily="34" charset="0"/>
                                <a:cs typeface="Times New Roman" panose="02020603050405020304" pitchFamily="18" charset="0"/>
                              </a:rPr>
                              <m:t> </m:t>
                            </m:r>
                            <m:r>
                              <m:rPr>
                                <m:nor/>
                              </m:rPr>
                              <a:rPr lang="en-US" sz="2000">
                                <a:solidFill>
                                  <a:schemeClr val="tx1"/>
                                </a:solidFill>
                                <a:effectLst/>
                                <a:ea typeface="Calibri" panose="020F0502020204030204" pitchFamily="34" charset="0"/>
                                <a:cs typeface="Times New Roman" panose="02020603050405020304" pitchFamily="18" charset="0"/>
                              </a:rPr>
                              <m:t>Feeders</m:t>
                            </m:r>
                            <m:r>
                              <m:rPr>
                                <m:nor/>
                              </m:rPr>
                              <a:rPr lang="en-US" sz="2000">
                                <a:solidFill>
                                  <a:schemeClr val="tx1"/>
                                </a:solidFill>
                                <a:effectLst/>
                                <a:ea typeface="Calibri" panose="020F0502020204030204" pitchFamily="34" charset="0"/>
                                <a:cs typeface="Times New Roman" panose="02020603050405020304" pitchFamily="18" charset="0"/>
                              </a:rPr>
                              <m:t>)</m:t>
                            </m:r>
                            <m:r>
                              <m:rPr>
                                <m:nor/>
                              </m:rPr>
                              <a:rPr lang="en-US" sz="2000" i="1">
                                <a:solidFill>
                                  <a:schemeClr val="tx1"/>
                                </a:solidFill>
                                <a:effectLst/>
                                <a:ea typeface="Calibri" panose="020F0502020204030204" pitchFamily="34" charset="0"/>
                                <a:cs typeface="Times New Roman" panose="02020603050405020304" pitchFamily="18" charset="0"/>
                              </a:rPr>
                              <m:t> </m:t>
                            </m:r>
                          </m:e>
                        </m:mr>
                      </m:m>
                    </m:oMath>
                  </m:oMathPara>
                </a14:m>
                <a:endParaRPr lang="en-US" sz="2000" dirty="0">
                  <a:solidFill>
                    <a:schemeClr val="tx1"/>
                  </a:solidFill>
                  <a:effectLst/>
                  <a:ea typeface="Calibri" panose="020F0502020204030204" pitchFamily="34" charset="0"/>
                  <a:cs typeface="Times New Roman" panose="02020603050405020304" pitchFamily="18" charset="0"/>
                </a:endParaRPr>
              </a:p>
              <a:p>
                <a:pPr marL="0" marR="0" indent="0">
                  <a:spcBef>
                    <a:spcPts val="0"/>
                  </a:spcBef>
                  <a:spcAft>
                    <a:spcPts val="1200"/>
                  </a:spcAft>
                  <a:buNone/>
                </a:pPr>
                <a:endParaRPr lang="en-US" sz="1800" dirty="0">
                  <a:solidFill>
                    <a:schemeClr val="tx1"/>
                  </a:solidFill>
                  <a:effectLst/>
                  <a:ea typeface="Calibri" panose="020F0502020204030204" pitchFamily="34" charset="0"/>
                  <a:cs typeface="Times New Roman" panose="02020603050405020304" pitchFamily="18" charset="0"/>
                </a:endParaRPr>
              </a:p>
              <a:p>
                <a:pPr marL="0" indent="0" algn="just">
                  <a:buNone/>
                </a:pPr>
                <a:endParaRPr lang="en-US" sz="1800" kern="0" dirty="0">
                  <a:solidFill>
                    <a:schemeClr val="tx1"/>
                  </a:solidFill>
                </a:endParaRPr>
              </a:p>
            </p:txBody>
          </p:sp>
        </mc:Choice>
        <mc:Fallback xmlns="">
          <p:sp>
            <p:nvSpPr>
              <p:cNvPr id="11" name="Content Placeholder 3">
                <a:extLst>
                  <a:ext uri="{FF2B5EF4-FFF2-40B4-BE49-F238E27FC236}">
                    <a16:creationId xmlns:a16="http://schemas.microsoft.com/office/drawing/2014/main" id="{071AC3E1-BE07-302D-80A0-FA0573AB7838}"/>
                  </a:ext>
                </a:extLst>
              </p:cNvPr>
              <p:cNvSpPr txBox="1">
                <a:spLocks noRot="1" noChangeAspect="1" noMove="1" noResize="1" noEditPoints="1" noAdjustHandles="1" noChangeArrowheads="1" noChangeShapeType="1" noTextEdit="1"/>
              </p:cNvSpPr>
              <p:nvPr/>
            </p:nvSpPr>
            <p:spPr bwMode="auto">
              <a:xfrm>
                <a:off x="457200" y="1271027"/>
                <a:ext cx="8686800" cy="4078852"/>
              </a:xfrm>
              <a:prstGeom prst="rect">
                <a:avLst/>
              </a:prstGeom>
              <a:blipFill>
                <a:blip r:embed="rId2"/>
                <a:stretch>
                  <a:fillRect l="-561" t="-1196" r="-1053"/>
                </a:stretch>
              </a:blipFill>
              <a:ln w="9525">
                <a:noFill/>
                <a:miter lim="800000"/>
                <a:headEnd/>
                <a:tailEnd/>
              </a:ln>
              <a:effectLst/>
            </p:spPr>
            <p:txBody>
              <a:bodyPr/>
              <a:lstStyle/>
              <a:p>
                <a:r>
                  <a:rPr lang="en-US">
                    <a:noFill/>
                  </a:rPr>
                  <a:t> </a:t>
                </a:r>
              </a:p>
            </p:txBody>
          </p:sp>
        </mc:Fallback>
      </mc:AlternateContent>
      <p:sp>
        <p:nvSpPr>
          <p:cNvPr id="3" name="Text Placeholder 4">
            <a:extLst>
              <a:ext uri="{FF2B5EF4-FFF2-40B4-BE49-F238E27FC236}">
                <a16:creationId xmlns:a16="http://schemas.microsoft.com/office/drawing/2014/main" id="{A7E2808F-1512-824D-9806-91FB226FF410}"/>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16009239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4.5 Cost – Benefit of Distribution Automation</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51</a:t>
            </a:fld>
            <a:endParaRPr lang="en-US"/>
          </a:p>
        </p:txBody>
      </p:sp>
      <p:sp>
        <p:nvSpPr>
          <p:cNvPr id="10" name="Title 1">
            <a:extLst>
              <a:ext uri="{FF2B5EF4-FFF2-40B4-BE49-F238E27FC236}">
                <a16:creationId xmlns:a16="http://schemas.microsoft.com/office/drawing/2014/main" id="{AEB5EA73-6D53-30BB-C926-89C029E74ECE}"/>
              </a:ext>
            </a:extLst>
          </p:cNvPr>
          <p:cNvSpPr txBox="1">
            <a:spLocks/>
          </p:cNvSpPr>
          <p:nvPr/>
        </p:nvSpPr>
        <p:spPr bwMode="auto">
          <a:xfrm>
            <a:off x="457200" y="777871"/>
            <a:ext cx="8229600" cy="3651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500">
                <a:solidFill>
                  <a:srgbClr val="C8102E"/>
                </a:solidFill>
                <a:latin typeface="+mj-lt"/>
                <a:ea typeface="+mj-ea"/>
                <a:cs typeface="+mj-cs"/>
              </a:defRPr>
            </a:lvl1pPr>
            <a:lvl2pPr algn="l" rtl="0" eaLnBrk="1" fontAlgn="base" hangingPunct="1">
              <a:spcBef>
                <a:spcPct val="0"/>
              </a:spcBef>
              <a:spcAft>
                <a:spcPct val="0"/>
              </a:spcAft>
              <a:defRPr sz="3500">
                <a:solidFill>
                  <a:srgbClr val="CE1126"/>
                </a:solidFill>
                <a:latin typeface="Univers 67 CondensedBold" charset="0"/>
              </a:defRPr>
            </a:lvl2pPr>
            <a:lvl3pPr algn="l" rtl="0" eaLnBrk="1" fontAlgn="base" hangingPunct="1">
              <a:spcBef>
                <a:spcPct val="0"/>
              </a:spcBef>
              <a:spcAft>
                <a:spcPct val="0"/>
              </a:spcAft>
              <a:defRPr sz="3500">
                <a:solidFill>
                  <a:srgbClr val="CE1126"/>
                </a:solidFill>
                <a:latin typeface="Univers 67 CondensedBold" charset="0"/>
              </a:defRPr>
            </a:lvl3pPr>
            <a:lvl4pPr algn="l" rtl="0" eaLnBrk="1" fontAlgn="base" hangingPunct="1">
              <a:spcBef>
                <a:spcPct val="0"/>
              </a:spcBef>
              <a:spcAft>
                <a:spcPct val="0"/>
              </a:spcAft>
              <a:defRPr sz="3500">
                <a:solidFill>
                  <a:srgbClr val="CE1126"/>
                </a:solidFill>
                <a:latin typeface="Univers 67 CondensedBold" charset="0"/>
              </a:defRPr>
            </a:lvl4pPr>
            <a:lvl5pPr algn="l" rtl="0" eaLnBrk="1" fontAlgn="base" hangingPunct="1">
              <a:spcBef>
                <a:spcPct val="0"/>
              </a:spcBef>
              <a:spcAft>
                <a:spcPct val="0"/>
              </a:spcAft>
              <a:defRPr sz="3500">
                <a:solidFill>
                  <a:srgbClr val="CE1126"/>
                </a:solidFill>
                <a:latin typeface="Univers 67 CondensedBold" charset="0"/>
              </a:defRPr>
            </a:lvl5pPr>
            <a:lvl6pPr marL="457189" algn="l" rtl="0" eaLnBrk="1" fontAlgn="base" hangingPunct="1">
              <a:spcBef>
                <a:spcPct val="0"/>
              </a:spcBef>
              <a:spcAft>
                <a:spcPct val="0"/>
              </a:spcAft>
              <a:defRPr sz="3500">
                <a:solidFill>
                  <a:srgbClr val="CE1126"/>
                </a:solidFill>
                <a:latin typeface="Univers 67 CondensedBold" charset="0"/>
              </a:defRPr>
            </a:lvl6pPr>
            <a:lvl7pPr marL="914377" algn="l" rtl="0" eaLnBrk="1" fontAlgn="base" hangingPunct="1">
              <a:spcBef>
                <a:spcPct val="0"/>
              </a:spcBef>
              <a:spcAft>
                <a:spcPct val="0"/>
              </a:spcAft>
              <a:defRPr sz="3500">
                <a:solidFill>
                  <a:srgbClr val="CE1126"/>
                </a:solidFill>
                <a:latin typeface="Univers 67 CondensedBold" charset="0"/>
              </a:defRPr>
            </a:lvl7pPr>
            <a:lvl8pPr marL="1371566" algn="l" rtl="0" eaLnBrk="1" fontAlgn="base" hangingPunct="1">
              <a:spcBef>
                <a:spcPct val="0"/>
              </a:spcBef>
              <a:spcAft>
                <a:spcPct val="0"/>
              </a:spcAft>
              <a:defRPr sz="3500">
                <a:solidFill>
                  <a:srgbClr val="CE1126"/>
                </a:solidFill>
                <a:latin typeface="Univers 67 CondensedBold" charset="0"/>
              </a:defRPr>
            </a:lvl8pPr>
            <a:lvl9pPr marL="1828754" algn="l" rtl="0" eaLnBrk="1" fontAlgn="base" hangingPunct="1">
              <a:spcBef>
                <a:spcPct val="0"/>
              </a:spcBef>
              <a:spcAft>
                <a:spcPct val="0"/>
              </a:spcAft>
              <a:defRPr sz="3500">
                <a:solidFill>
                  <a:srgbClr val="CE1126"/>
                </a:solidFill>
                <a:latin typeface="Univers 67 CondensedBold" charset="0"/>
              </a:defRPr>
            </a:lvl9pPr>
          </a:lstStyle>
          <a:p>
            <a:r>
              <a:rPr lang="en-US" sz="2200" kern="0" dirty="0"/>
              <a:t>4.5.4 Lesser – Low – Voltage Complaints</a:t>
            </a:r>
          </a:p>
        </p:txBody>
      </p:sp>
      <mc:AlternateContent xmlns:mc="http://schemas.openxmlformats.org/markup-compatibility/2006" xmlns:a14="http://schemas.microsoft.com/office/drawing/2010/main">
        <mc:Choice Requires="a14">
          <p:sp>
            <p:nvSpPr>
              <p:cNvPr id="11" name="Content Placeholder 3">
                <a:extLst>
                  <a:ext uri="{FF2B5EF4-FFF2-40B4-BE49-F238E27FC236}">
                    <a16:creationId xmlns:a16="http://schemas.microsoft.com/office/drawing/2014/main" id="{071AC3E1-BE07-302D-80A0-FA0573AB7838}"/>
                  </a:ext>
                </a:extLst>
              </p:cNvPr>
              <p:cNvSpPr txBox="1">
                <a:spLocks/>
              </p:cNvSpPr>
              <p:nvPr/>
            </p:nvSpPr>
            <p:spPr bwMode="auto">
              <a:xfrm>
                <a:off x="457200" y="1271026"/>
                <a:ext cx="8229600" cy="429157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891" indent="-342891"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mn-ea"/>
                    <a:cs typeface="+mn-cs"/>
                  </a:defRPr>
                </a:lvl1pPr>
                <a:lvl2pPr marL="742932" indent="-28574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2pPr>
                <a:lvl3pPr marL="1142971"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3pPr>
                <a:lvl4pPr marL="1600160"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4pPr>
                <a:lvl5pPr marL="2057349"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5pPr>
                <a:lvl6pPr marL="2514537"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6pPr>
                <a:lvl7pPr marL="2971726"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7pPr>
                <a:lvl8pPr marL="3428914"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8pPr>
                <a:lvl9pPr marL="3886103"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9pPr>
              </a:lstStyle>
              <a:p>
                <a:pPr algn="just"/>
                <a:r>
                  <a:rPr lang="en-US" sz="2400" kern="0" dirty="0">
                    <a:solidFill>
                      <a:schemeClr val="tx1"/>
                    </a:solidFill>
                    <a:latin typeface="Calibri" panose="020F0502020204030204" pitchFamily="34" charset="0"/>
                    <a:cs typeface="Calibri" panose="020F0502020204030204" pitchFamily="34" charset="0"/>
                  </a:rPr>
                  <a:t>Automation is expected to provide better voltage at customer ends, which will result in lower low‐voltage complaints. </a:t>
                </a:r>
              </a:p>
              <a:p>
                <a:pPr algn="just"/>
                <a:r>
                  <a:rPr lang="en-US" sz="2400" kern="0" dirty="0">
                    <a:solidFill>
                      <a:schemeClr val="tx1"/>
                    </a:solidFill>
                    <a:latin typeface="Calibri" panose="020F0502020204030204" pitchFamily="34" charset="0"/>
                    <a:cs typeface="Calibri" panose="020F0502020204030204" pitchFamily="34" charset="0"/>
                  </a:rPr>
                  <a:t>This will result in savings because the utility has to spend time and resources to investigate the cause of such complaints.</a:t>
                </a:r>
              </a:p>
              <a:p>
                <a:pPr algn="just"/>
                <a:endParaRPr lang="en-US" sz="1800" kern="0" dirty="0">
                  <a:solidFill>
                    <a:schemeClr val="tx1"/>
                  </a:solidFill>
                </a:endParaRPr>
              </a:p>
              <a:p>
                <a:pPr marL="0" indent="0" algn="ctr">
                  <a:buNone/>
                </a:pPr>
                <a14:m>
                  <m:oMath xmlns:m="http://schemas.openxmlformats.org/officeDocument/2006/math">
                    <m:r>
                      <m:rPr>
                        <m:nor/>
                      </m:rPr>
                      <a:rPr lang="en-US" sz="1800" smtClean="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Annual</m:t>
                    </m:r>
                    <m:r>
                      <m:rPr>
                        <m:nor/>
                      </m:rPr>
                      <a:rPr lang="en-US" sz="1800" smtClean="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smtClean="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Benefit</m:t>
                    </m:r>
                    <m:r>
                      <m:rPr>
                        <m:nor/>
                      </m:rPr>
                      <a:rPr lang="en-US" sz="1800" i="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d>
                      <m:dPr>
                        <m:ctrlPr>
                          <a:rPr lang="en-US" sz="1200" i="1">
                            <a:solidFill>
                              <a:schemeClr val="tx1"/>
                            </a:solidFill>
                            <a:effectLst/>
                            <a:latin typeface="Cambria Math" panose="02040503050406030204" pitchFamily="18" charset="0"/>
                          </a:rPr>
                        </m:ctrlPr>
                      </m:dPr>
                      <m:e>
                        <m:r>
                          <m:rPr>
                            <m:sty m:val="p"/>
                          </m:rP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X</m:t>
                        </m:r>
                        <m:r>
                          <a:rPr lang="en-US"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US" sz="1200" i="1">
                                <a:solidFill>
                                  <a:schemeClr val="tx1"/>
                                </a:solidFill>
                                <a:effectLst/>
                                <a:latin typeface="Cambria Math" panose="02040503050406030204" pitchFamily="18" charset="0"/>
                              </a:rPr>
                            </m:ctrlPr>
                          </m:sSupPr>
                          <m:e>
                            <m:r>
                              <m:rPr>
                                <m:sty m:val="p"/>
                              </m:rP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X</m:t>
                            </m:r>
                          </m:e>
                          <m:sup>
                            <m:r>
                              <a:rPr lang="en-US"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sup>
                        </m:sSup>
                      </m:e>
                    </m:d>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Cost</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per</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Complaint</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Number</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of</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 </m:t>
                    </m:r>
                    <m:r>
                      <m:rPr>
                        <m:nor/>
                      </m:rPr>
                      <a:rPr lang="en-US" sz="1800">
                        <a:solidFill>
                          <a:schemeClr val="tx1"/>
                        </a:solidFill>
                        <a:effectLst/>
                        <a:latin typeface="Georgia" panose="02040502050405020303" pitchFamily="18" charset="0"/>
                        <a:ea typeface="Calibri" panose="020F0502020204030204" pitchFamily="34" charset="0"/>
                        <a:cs typeface="Times New Roman" panose="02020603050405020304" pitchFamily="18" charset="0"/>
                      </a:rPr>
                      <m:t>Customers</m:t>
                    </m:r>
                    <m:r>
                      <m:rPr>
                        <m:nor/>
                      </m:rPr>
                      <a:rPr lang="en-US" sz="1800" i="1">
                        <a:solidFill>
                          <a:schemeClr val="tx1"/>
                        </a:solidFill>
                        <a:effectLst/>
                        <a:latin typeface="Calibri" panose="020F0502020204030204" pitchFamily="34" charset="0"/>
                        <a:ea typeface="Calibri" panose="020F0502020204030204" pitchFamily="34" charset="0"/>
                        <a:cs typeface="Times New Roman" panose="02020603050405020304" pitchFamily="18" charset="0"/>
                      </a:rPr>
                      <m:t> </m:t>
                    </m:r>
                    <m:r>
                      <a:rPr lang="en-US" sz="1800">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)/1000</m:t>
                    </m:r>
                  </m:oMath>
                </a14:m>
                <a:r>
                  <a:rPr lang="en-US" sz="1800" kern="0" dirty="0">
                    <a:solidFill>
                      <a:schemeClr val="tx1"/>
                    </a:solidFill>
                    <a:effectLst/>
                    <a:ea typeface="Calibri" panose="020F0502020204030204" pitchFamily="34" charset="0"/>
                    <a:cs typeface="Times New Roman" panose="02020603050405020304" pitchFamily="18" charset="0"/>
                  </a:rPr>
                  <a:t> </a:t>
                </a:r>
                <a:endParaRPr lang="en-US" sz="1800" dirty="0">
                  <a:solidFill>
                    <a:schemeClr val="tx1"/>
                  </a:solidFill>
                  <a:effectLst/>
                  <a:ea typeface="Calibri" panose="020F0502020204030204" pitchFamily="34" charset="0"/>
                  <a:cs typeface="Times New Roman" panose="02020603050405020304" pitchFamily="18" charset="0"/>
                </a:endParaRPr>
              </a:p>
              <a:p>
                <a:pPr marL="0" marR="0" indent="0">
                  <a:spcBef>
                    <a:spcPts val="0"/>
                  </a:spcBef>
                  <a:spcAft>
                    <a:spcPts val="1200"/>
                  </a:spcAft>
                  <a:buNone/>
                </a:pPr>
                <a:endParaRPr lang="en-US" sz="1800" dirty="0">
                  <a:solidFill>
                    <a:schemeClr val="tx1"/>
                  </a:solidFill>
                  <a:effectLst/>
                  <a:ea typeface="Calibri" panose="020F0502020204030204" pitchFamily="34" charset="0"/>
                  <a:cs typeface="Times New Roman" panose="02020603050405020304" pitchFamily="18" charset="0"/>
                </a:endParaRPr>
              </a:p>
              <a:p>
                <a:pPr marL="0" marR="0" indent="0" algn="just">
                  <a:spcBef>
                    <a:spcPts val="0"/>
                  </a:spcBef>
                  <a:spcAft>
                    <a:spcPts val="1200"/>
                  </a:spcAft>
                  <a:buNone/>
                </a:pPr>
                <a:r>
                  <a:rPr lang="en-US" sz="2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where </a:t>
                </a:r>
                <a:r>
                  <a:rPr lang="en-US" sz="24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X</a:t>
                </a:r>
                <a:r>
                  <a:rPr lang="en-US" sz="2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is the complaints without automation per thousand customers per year and </a:t>
                </a:r>
                <a:r>
                  <a:rPr lang="en-US" sz="24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X'</a:t>
                </a:r>
                <a:r>
                  <a:rPr lang="en-US" sz="2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is the complaints with automation per thousand customers per year.</a:t>
                </a:r>
              </a:p>
              <a:p>
                <a:pPr marL="0" indent="0" algn="just">
                  <a:buNone/>
                </a:pPr>
                <a:endParaRPr lang="en-US" sz="1800" kern="0" dirty="0">
                  <a:solidFill>
                    <a:schemeClr val="tx1"/>
                  </a:solidFill>
                </a:endParaRPr>
              </a:p>
            </p:txBody>
          </p:sp>
        </mc:Choice>
        <mc:Fallback xmlns="">
          <p:sp>
            <p:nvSpPr>
              <p:cNvPr id="11" name="Content Placeholder 3">
                <a:extLst>
                  <a:ext uri="{FF2B5EF4-FFF2-40B4-BE49-F238E27FC236}">
                    <a16:creationId xmlns:a16="http://schemas.microsoft.com/office/drawing/2014/main" id="{071AC3E1-BE07-302D-80A0-FA0573AB7838}"/>
                  </a:ext>
                </a:extLst>
              </p:cNvPr>
              <p:cNvSpPr txBox="1">
                <a:spLocks noRot="1" noChangeAspect="1" noMove="1" noResize="1" noEditPoints="1" noAdjustHandles="1" noChangeArrowheads="1" noChangeShapeType="1" noTextEdit="1"/>
              </p:cNvSpPr>
              <p:nvPr/>
            </p:nvSpPr>
            <p:spPr bwMode="auto">
              <a:xfrm>
                <a:off x="457200" y="1271026"/>
                <a:ext cx="8229600" cy="4291573"/>
              </a:xfrm>
              <a:prstGeom prst="rect">
                <a:avLst/>
              </a:prstGeom>
              <a:blipFill>
                <a:blip r:embed="rId2"/>
                <a:stretch>
                  <a:fillRect l="-1111" t="-1138" r="-1111"/>
                </a:stretch>
              </a:blipFill>
              <a:ln w="9525">
                <a:noFill/>
                <a:miter lim="800000"/>
                <a:headEnd/>
                <a:tailEnd/>
              </a:ln>
              <a:effectLst/>
            </p:spPr>
            <p:txBody>
              <a:bodyPr/>
              <a:lstStyle/>
              <a:p>
                <a:r>
                  <a:rPr lang="en-US">
                    <a:noFill/>
                  </a:rPr>
                  <a:t> </a:t>
                </a:r>
              </a:p>
            </p:txBody>
          </p:sp>
        </mc:Fallback>
      </mc:AlternateContent>
      <p:sp>
        <p:nvSpPr>
          <p:cNvPr id="3" name="Text Placeholder 4">
            <a:extLst>
              <a:ext uri="{FF2B5EF4-FFF2-40B4-BE49-F238E27FC236}">
                <a16:creationId xmlns:a16="http://schemas.microsoft.com/office/drawing/2014/main" id="{4302EC82-53EC-E374-A57F-B84F1C63C7A7}"/>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5368741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4.6 Cost – Benefit Case Study</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52</a:t>
            </a:fld>
            <a:endParaRPr lang="en-US"/>
          </a:p>
        </p:txBody>
      </p:sp>
      <p:sp>
        <p:nvSpPr>
          <p:cNvPr id="3" name="Content Placeholder 2">
            <a:extLst>
              <a:ext uri="{FF2B5EF4-FFF2-40B4-BE49-F238E27FC236}">
                <a16:creationId xmlns:a16="http://schemas.microsoft.com/office/drawing/2014/main" id="{948A4F24-8587-B193-51AF-A92AD91B8AA9}"/>
              </a:ext>
            </a:extLst>
          </p:cNvPr>
          <p:cNvSpPr>
            <a:spLocks noGrp="1"/>
          </p:cNvSpPr>
          <p:nvPr>
            <p:ph idx="1"/>
          </p:nvPr>
        </p:nvSpPr>
        <p:spPr>
          <a:xfrm>
            <a:off x="248145" y="860884"/>
            <a:ext cx="4472260" cy="5136232"/>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0"/>
              </a:spcBef>
              <a:spcAft>
                <a:spcPts val="0"/>
              </a:spcAft>
            </a:pPr>
            <a:r>
              <a:rPr lang="en-US" sz="2000" dirty="0">
                <a:solidFill>
                  <a:schemeClr val="tx1"/>
                </a:solidFill>
                <a:latin typeface="Calibri" panose="020F0502020204030204" pitchFamily="34" charset="0"/>
                <a:cs typeface="Calibri" panose="020F0502020204030204" pitchFamily="34" charset="0"/>
              </a:rPr>
              <a:t>Example Systems and Functions:</a:t>
            </a:r>
          </a:p>
          <a:p>
            <a:pPr lvl="1" algn="just">
              <a:spcBef>
                <a:spcPts val="0"/>
              </a:spcBef>
              <a:spcAft>
                <a:spcPts val="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Urban and rural distribution systems considered for DA implementation.</a:t>
            </a:r>
          </a:p>
          <a:p>
            <a:pPr lvl="1" algn="just">
              <a:spcBef>
                <a:spcPts val="0"/>
              </a:spcBef>
              <a:spcAft>
                <a:spcPts val="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All functions considered for automation in rural system.</a:t>
            </a:r>
          </a:p>
          <a:p>
            <a:pPr lvl="1" algn="just">
              <a:spcBef>
                <a:spcPts val="0"/>
              </a:spcBef>
              <a:spcAft>
                <a:spcPts val="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In urban system, all except voltage regulator control.</a:t>
            </a:r>
          </a:p>
          <a:p>
            <a:pPr algn="just">
              <a:spcBef>
                <a:spcPts val="0"/>
              </a:spcBef>
              <a:spcAft>
                <a:spcPts val="0"/>
              </a:spcAft>
            </a:pPr>
            <a:r>
              <a:rPr lang="en-US" sz="2000" dirty="0">
                <a:solidFill>
                  <a:schemeClr val="tx1"/>
                </a:solidFill>
                <a:latin typeface="Calibri" panose="020F0502020204030204" pitchFamily="34" charset="0"/>
                <a:cs typeface="Calibri" panose="020F0502020204030204" pitchFamily="34" charset="0"/>
              </a:rPr>
              <a:t>Data and Analysis Software:</a:t>
            </a:r>
          </a:p>
          <a:p>
            <a:pPr lvl="1" algn="just">
              <a:spcBef>
                <a:spcPts val="0"/>
              </a:spcBef>
              <a:spcAft>
                <a:spcPts val="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Data from [1] is used for the systems. A summary is provided in Table1.</a:t>
            </a:r>
          </a:p>
          <a:p>
            <a:pPr lvl="1" algn="just">
              <a:spcBef>
                <a:spcPts val="0"/>
              </a:spcBef>
              <a:spcAft>
                <a:spcPts val="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Economic analysis duration: 15 years.</a:t>
            </a:r>
          </a:p>
          <a:p>
            <a:pPr lvl="1" algn="just">
              <a:spcBef>
                <a:spcPts val="0"/>
              </a:spcBef>
              <a:spcAft>
                <a:spcPts val="0"/>
              </a:spcAft>
              <a:buFont typeface="Courier New" panose="02070309020205020404" pitchFamily="49" charset="0"/>
              <a:buChar char="o"/>
            </a:pPr>
            <a:r>
              <a:rPr lang="en-US" sz="2000" dirty="0">
                <a:solidFill>
                  <a:schemeClr val="tx1"/>
                </a:solidFill>
                <a:latin typeface="Calibri" panose="020F0502020204030204" pitchFamily="34" charset="0"/>
                <a:cs typeface="Calibri" panose="020F0502020204030204" pitchFamily="34" charset="0"/>
              </a:rPr>
              <a:t>PC-ADAM software [2] is utilized for analysis.</a:t>
            </a:r>
          </a:p>
          <a:p>
            <a:pPr lvl="1" algn="just">
              <a:spcBef>
                <a:spcPts val="400"/>
              </a:spcBef>
              <a:spcAft>
                <a:spcPts val="600"/>
              </a:spcAft>
              <a:buFont typeface="Courier New" panose="02070309020205020404" pitchFamily="49" charset="0"/>
              <a:buChar char="o"/>
            </a:pPr>
            <a:endParaRPr lang="en-US" sz="1800" dirty="0">
              <a:solidFill>
                <a:schemeClr val="tx1"/>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C447239E-4DB4-268C-E20B-7B725F893928}"/>
              </a:ext>
            </a:extLst>
          </p:cNvPr>
          <p:cNvSpPr txBox="1"/>
          <p:nvPr/>
        </p:nvSpPr>
        <p:spPr>
          <a:xfrm>
            <a:off x="4891293" y="3387848"/>
            <a:ext cx="4377128" cy="369332"/>
          </a:xfrm>
          <a:prstGeom prst="rect">
            <a:avLst/>
          </a:prstGeom>
          <a:noFill/>
        </p:spPr>
        <p:txBody>
          <a:bodyPr wrap="square" rtlCol="0">
            <a:spAutoFit/>
          </a:bodyPr>
          <a:lstStyle/>
          <a:p>
            <a:r>
              <a:rPr lang="en-US" sz="1800" dirty="0">
                <a:latin typeface="Calibri" panose="020F0502020204030204" pitchFamily="34" charset="0"/>
                <a:cs typeface="Calibri" panose="020F0502020204030204" pitchFamily="34" charset="0"/>
              </a:rPr>
              <a:t>Table1. Data for the two example systems.</a:t>
            </a:r>
          </a:p>
        </p:txBody>
      </p:sp>
      <p:sp>
        <p:nvSpPr>
          <p:cNvPr id="12" name="Content Placeholder 2">
            <a:extLst>
              <a:ext uri="{FF2B5EF4-FFF2-40B4-BE49-F238E27FC236}">
                <a16:creationId xmlns:a16="http://schemas.microsoft.com/office/drawing/2014/main" id="{B585D246-FC0C-4033-18C9-10001E3EFF6E}"/>
              </a:ext>
            </a:extLst>
          </p:cNvPr>
          <p:cNvSpPr txBox="1">
            <a:spLocks/>
          </p:cNvSpPr>
          <p:nvPr/>
        </p:nvSpPr>
        <p:spPr bwMode="auto">
          <a:xfrm>
            <a:off x="4572000" y="3722746"/>
            <a:ext cx="4377128" cy="23172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891" indent="-342891"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mn-ea"/>
                <a:cs typeface="+mn-cs"/>
              </a:defRPr>
            </a:lvl1pPr>
            <a:lvl2pPr marL="742932" indent="-28574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2pPr>
            <a:lvl3pPr marL="1142971"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3pPr>
            <a:lvl4pPr marL="1600160"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4pPr>
            <a:lvl5pPr marL="2057349"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5pPr>
            <a:lvl6pPr marL="2514537"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6pPr>
            <a:lvl7pPr marL="2971726"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7pPr>
            <a:lvl8pPr marL="3428914"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8pPr>
            <a:lvl9pPr marL="3886103"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9pPr>
          </a:lstStyle>
          <a:p>
            <a:pPr marL="457188" lvl="1" indent="0" algn="just">
              <a:spcBef>
                <a:spcPts val="400"/>
              </a:spcBef>
              <a:spcAft>
                <a:spcPts val="600"/>
              </a:spcAft>
              <a:buNone/>
            </a:pPr>
            <a:r>
              <a:rPr lang="en-US" sz="1800" kern="0" dirty="0">
                <a:solidFill>
                  <a:schemeClr val="tx1"/>
                </a:solidFill>
                <a:latin typeface="Calibri" panose="020F0502020204030204" pitchFamily="34" charset="0"/>
                <a:cs typeface="Calibri" panose="020F0502020204030204" pitchFamily="34" charset="0"/>
              </a:rPr>
              <a:t>[1] Willis, H.L. (1997). Power Distribution Planning Reference Book. New York, NY: Marcel Dekker, Inc.</a:t>
            </a:r>
          </a:p>
          <a:p>
            <a:pPr marL="457188" lvl="1" indent="0" algn="just">
              <a:spcBef>
                <a:spcPts val="400"/>
              </a:spcBef>
              <a:spcAft>
                <a:spcPts val="600"/>
              </a:spcAft>
              <a:buNone/>
            </a:pPr>
            <a:r>
              <a:rPr lang="en-US" sz="1800" kern="0" dirty="0">
                <a:solidFill>
                  <a:schemeClr val="tx1"/>
                </a:solidFill>
                <a:latin typeface="Calibri" panose="020F0502020204030204" pitchFamily="34" charset="0"/>
                <a:cs typeface="Calibri" panose="020F0502020204030204" pitchFamily="34" charset="0"/>
              </a:rPr>
              <a:t>[2] </a:t>
            </a:r>
            <a:r>
              <a:rPr lang="en-US" sz="1800" kern="0" dirty="0" err="1">
                <a:solidFill>
                  <a:schemeClr val="tx1"/>
                </a:solidFill>
                <a:latin typeface="Calibri" panose="020F0502020204030204" pitchFamily="34" charset="0"/>
                <a:cs typeface="Calibri" panose="020F0502020204030204" pitchFamily="34" charset="0"/>
              </a:rPr>
              <a:t>Shultis</a:t>
            </a:r>
            <a:r>
              <a:rPr lang="en-US" sz="1800" kern="0" dirty="0">
                <a:solidFill>
                  <a:schemeClr val="tx1"/>
                </a:solidFill>
                <a:latin typeface="Calibri" panose="020F0502020204030204" pitchFamily="34" charset="0"/>
                <a:cs typeface="Calibri" panose="020F0502020204030204" pitchFamily="34" charset="0"/>
              </a:rPr>
              <a:t>, J.K. and </a:t>
            </a:r>
            <a:r>
              <a:rPr lang="en-US" sz="1800" kern="0" dirty="0" err="1">
                <a:solidFill>
                  <a:schemeClr val="tx1"/>
                </a:solidFill>
                <a:latin typeface="Calibri" panose="020F0502020204030204" pitchFamily="34" charset="0"/>
                <a:cs typeface="Calibri" panose="020F0502020204030204" pitchFamily="34" charset="0"/>
              </a:rPr>
              <a:t>Pahwa</a:t>
            </a:r>
            <a:r>
              <a:rPr lang="en-US" sz="1800" kern="0" dirty="0">
                <a:solidFill>
                  <a:schemeClr val="tx1"/>
                </a:solidFill>
                <a:latin typeface="Calibri" panose="020F0502020204030204" pitchFamily="34" charset="0"/>
                <a:cs typeface="Calibri" panose="020F0502020204030204" pitchFamily="34" charset="0"/>
              </a:rPr>
              <a:t>, A. (1992). A User's Guide for PC‐ADAM. Research Report 237, Kansas State Eng. Expt. </a:t>
            </a:r>
            <a:r>
              <a:rPr lang="en-US" sz="1800" kern="0" dirty="0" err="1">
                <a:solidFill>
                  <a:schemeClr val="tx1"/>
                </a:solidFill>
                <a:latin typeface="Calibri" panose="020F0502020204030204" pitchFamily="34" charset="0"/>
                <a:cs typeface="Calibri" panose="020F0502020204030204" pitchFamily="34" charset="0"/>
              </a:rPr>
              <a:t>Stn.</a:t>
            </a:r>
            <a:r>
              <a:rPr lang="en-US" sz="1800" kern="0" dirty="0">
                <a:solidFill>
                  <a:schemeClr val="tx1"/>
                </a:solidFill>
                <a:latin typeface="Calibri" panose="020F0502020204030204" pitchFamily="34" charset="0"/>
                <a:cs typeface="Calibri" panose="020F0502020204030204" pitchFamily="34" charset="0"/>
              </a:rPr>
              <a:t> (June 1992).</a:t>
            </a:r>
          </a:p>
        </p:txBody>
      </p:sp>
      <p:sp>
        <p:nvSpPr>
          <p:cNvPr id="13" name="Text Placeholder 4">
            <a:extLst>
              <a:ext uri="{FF2B5EF4-FFF2-40B4-BE49-F238E27FC236}">
                <a16:creationId xmlns:a16="http://schemas.microsoft.com/office/drawing/2014/main" id="{95F99FE3-1F22-C2A2-AD92-824597594659}"/>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graphicFrame>
        <p:nvGraphicFramePr>
          <p:cNvPr id="10" name="Table 9">
            <a:extLst>
              <a:ext uri="{FF2B5EF4-FFF2-40B4-BE49-F238E27FC236}">
                <a16:creationId xmlns:a16="http://schemas.microsoft.com/office/drawing/2014/main" id="{8C2A6A0B-5EEE-4337-BE75-B36D920BE2FA}"/>
              </a:ext>
            </a:extLst>
          </p:cNvPr>
          <p:cNvGraphicFramePr>
            <a:graphicFrameLocks noGrp="1"/>
          </p:cNvGraphicFramePr>
          <p:nvPr>
            <p:extLst>
              <p:ext uri="{D42A27DB-BD31-4B8C-83A1-F6EECF244321}">
                <p14:modId xmlns:p14="http://schemas.microsoft.com/office/powerpoint/2010/main" val="2931922012"/>
              </p:ext>
            </p:extLst>
          </p:nvPr>
        </p:nvGraphicFramePr>
        <p:xfrm>
          <a:off x="4932737" y="578967"/>
          <a:ext cx="4016391" cy="2755900"/>
        </p:xfrm>
        <a:graphic>
          <a:graphicData uri="http://schemas.openxmlformats.org/drawingml/2006/table">
            <a:tbl>
              <a:tblPr firstRow="1" bandRow="1">
                <a:tableStyleId>{5C22544A-7EE6-4342-B048-85BDC9FD1C3A}</a:tableStyleId>
              </a:tblPr>
              <a:tblGrid>
                <a:gridCol w="2009083">
                  <a:extLst>
                    <a:ext uri="{9D8B030D-6E8A-4147-A177-3AD203B41FA5}">
                      <a16:colId xmlns:a16="http://schemas.microsoft.com/office/drawing/2014/main" val="20000"/>
                    </a:ext>
                  </a:extLst>
                </a:gridCol>
                <a:gridCol w="1021080">
                  <a:extLst>
                    <a:ext uri="{9D8B030D-6E8A-4147-A177-3AD203B41FA5}">
                      <a16:colId xmlns:a16="http://schemas.microsoft.com/office/drawing/2014/main" val="20001"/>
                    </a:ext>
                  </a:extLst>
                </a:gridCol>
                <a:gridCol w="986228">
                  <a:extLst>
                    <a:ext uri="{9D8B030D-6E8A-4147-A177-3AD203B41FA5}">
                      <a16:colId xmlns:a16="http://schemas.microsoft.com/office/drawing/2014/main" val="20002"/>
                    </a:ext>
                  </a:extLst>
                </a:gridCol>
              </a:tblGrid>
              <a:tr h="254000">
                <a:tc>
                  <a:txBody>
                    <a:bodyPr/>
                    <a:lstStyle/>
                    <a:p>
                      <a:pPr marL="0" algn="ctr" defTabSz="457189" rtl="0" eaLnBrk="1" latinLnBrk="0" hangingPunct="1">
                        <a:defRPr sz="1000" b="1"/>
                      </a:pPr>
                      <a:r>
                        <a:rPr sz="1050" b="1" kern="1200" dirty="0">
                          <a:solidFill>
                            <a:schemeClr val="tx1"/>
                          </a:solidFill>
                          <a:latin typeface="+mn-lt"/>
                          <a:ea typeface="+mn-ea"/>
                          <a:cs typeface="+mn-cs"/>
                        </a:rPr>
                        <a:t>Parameter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a:solidFill>
                            <a:schemeClr val="tx1"/>
                          </a:solidFill>
                          <a:latin typeface="+mn-lt"/>
                          <a:ea typeface="+mn-ea"/>
                          <a:cs typeface="+mn-cs"/>
                        </a:rPr>
                        <a:t>Urban system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a:solidFill>
                            <a:schemeClr val="tx1"/>
                          </a:solidFill>
                          <a:latin typeface="+mn-lt"/>
                          <a:ea typeface="+mn-ea"/>
                          <a:cs typeface="+mn-cs"/>
                        </a:rPr>
                        <a:t>Rural system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54000">
                <a:tc>
                  <a:txBody>
                    <a:bodyPr/>
                    <a:lstStyle/>
                    <a:p>
                      <a:pPr marL="0" algn="ctr" defTabSz="457189" rtl="0" eaLnBrk="1" latinLnBrk="0" hangingPunct="1">
                        <a:defRPr sz="1000" b="1"/>
                      </a:pPr>
                      <a:r>
                        <a:rPr sz="1050" b="1" kern="1200" dirty="0">
                          <a:solidFill>
                            <a:schemeClr val="tx1"/>
                          </a:solidFill>
                          <a:latin typeface="+mn-lt"/>
                          <a:ea typeface="+mn-ea"/>
                          <a:cs typeface="+mn-cs"/>
                        </a:rPr>
                        <a:t>Number of substations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dirty="0">
                          <a:solidFill>
                            <a:schemeClr val="tx1"/>
                          </a:solidFill>
                          <a:latin typeface="+mn-lt"/>
                          <a:ea typeface="+mn-ea"/>
                          <a:cs typeface="+mn-cs"/>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a:solidFill>
                            <a:schemeClr val="tx1"/>
                          </a:solidFill>
                          <a:latin typeface="+mn-lt"/>
                          <a:ea typeface="+mn-ea"/>
                          <a:cs typeface="+mn-cs"/>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54000">
                <a:tc>
                  <a:txBody>
                    <a:bodyPr/>
                    <a:lstStyle/>
                    <a:p>
                      <a:pPr marL="0" algn="ctr" defTabSz="457189" rtl="0" eaLnBrk="1" latinLnBrk="0" hangingPunct="1">
                        <a:defRPr sz="1000" b="1"/>
                      </a:pPr>
                      <a:r>
                        <a:rPr sz="1050" b="1" kern="1200" dirty="0">
                          <a:solidFill>
                            <a:schemeClr val="tx1"/>
                          </a:solidFill>
                          <a:latin typeface="+mn-lt"/>
                          <a:ea typeface="+mn-ea"/>
                          <a:cs typeface="+mn-cs"/>
                        </a:rPr>
                        <a:t>Number of transformers per substation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dirty="0">
                          <a:solidFill>
                            <a:schemeClr val="tx1"/>
                          </a:solidFill>
                          <a:latin typeface="+mn-lt"/>
                          <a:ea typeface="+mn-ea"/>
                          <a:cs typeface="+mn-cs"/>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a:solidFill>
                            <a:schemeClr val="tx1"/>
                          </a:solidFill>
                          <a:latin typeface="+mn-lt"/>
                          <a:ea typeface="+mn-ea"/>
                          <a:cs typeface="+mn-cs"/>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54000">
                <a:tc>
                  <a:txBody>
                    <a:bodyPr/>
                    <a:lstStyle/>
                    <a:p>
                      <a:pPr marL="0" algn="ctr" defTabSz="457189" rtl="0" eaLnBrk="1" latinLnBrk="0" hangingPunct="1">
                        <a:defRPr sz="1000" b="1"/>
                      </a:pPr>
                      <a:r>
                        <a:rPr sz="1050" b="1" kern="1200" dirty="0">
                          <a:solidFill>
                            <a:schemeClr val="tx1"/>
                          </a:solidFill>
                          <a:latin typeface="+mn-lt"/>
                          <a:ea typeface="+mn-ea"/>
                          <a:cs typeface="+mn-cs"/>
                        </a:rPr>
                        <a:t>Number of feeders per transformer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dirty="0">
                          <a:solidFill>
                            <a:schemeClr val="tx1"/>
                          </a:solidFill>
                          <a:latin typeface="+mn-lt"/>
                          <a:ea typeface="+mn-ea"/>
                          <a:cs typeface="+mn-cs"/>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dirty="0">
                          <a:solidFill>
                            <a:schemeClr val="tx1"/>
                          </a:solidFill>
                          <a:latin typeface="+mn-lt"/>
                          <a:ea typeface="+mn-ea"/>
                          <a:cs typeface="+mn-cs"/>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254000">
                <a:tc>
                  <a:txBody>
                    <a:bodyPr/>
                    <a:lstStyle/>
                    <a:p>
                      <a:pPr marL="0" algn="ctr" defTabSz="457189" rtl="0" eaLnBrk="1" latinLnBrk="0" hangingPunct="1">
                        <a:defRPr sz="1000" b="1"/>
                      </a:pPr>
                      <a:r>
                        <a:rPr sz="1050" b="1" kern="1200">
                          <a:solidFill>
                            <a:schemeClr val="tx1"/>
                          </a:solidFill>
                          <a:latin typeface="+mn-lt"/>
                          <a:ea typeface="+mn-ea"/>
                          <a:cs typeface="+mn-cs"/>
                        </a:rPr>
                        <a:t>Total length of primary feeders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dirty="0">
                          <a:solidFill>
                            <a:schemeClr val="tx1"/>
                          </a:solidFill>
                          <a:latin typeface="+mn-lt"/>
                          <a:ea typeface="+mn-ea"/>
                          <a:cs typeface="+mn-cs"/>
                        </a:rPr>
                        <a:t>288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a:solidFill>
                            <a:schemeClr val="tx1"/>
                          </a:solidFill>
                          <a:latin typeface="+mn-lt"/>
                          <a:ea typeface="+mn-ea"/>
                          <a:cs typeface="+mn-cs"/>
                        </a:rPr>
                        <a:t>292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54000">
                <a:tc>
                  <a:txBody>
                    <a:bodyPr/>
                    <a:lstStyle/>
                    <a:p>
                      <a:pPr marL="0" algn="ctr" defTabSz="457189" rtl="0" eaLnBrk="1" latinLnBrk="0" hangingPunct="1">
                        <a:defRPr sz="1000" b="1"/>
                      </a:pPr>
                      <a:r>
                        <a:rPr sz="1050" b="1" kern="1200" dirty="0">
                          <a:solidFill>
                            <a:schemeClr val="tx1"/>
                          </a:solidFill>
                          <a:latin typeface="+mn-lt"/>
                          <a:ea typeface="+mn-ea"/>
                          <a:cs typeface="+mn-cs"/>
                        </a:rPr>
                        <a:t>Customer density (per sq. mile)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dirty="0">
                          <a:solidFill>
                            <a:schemeClr val="tx1"/>
                          </a:solidFill>
                          <a:latin typeface="+mn-lt"/>
                          <a:ea typeface="+mn-ea"/>
                          <a:cs typeface="+mn-cs"/>
                        </a:rPr>
                        <a:t>525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dirty="0">
                          <a:solidFill>
                            <a:schemeClr val="tx1"/>
                          </a:solidFill>
                          <a:latin typeface="+mn-lt"/>
                          <a:ea typeface="+mn-ea"/>
                          <a:cs typeface="+mn-cs"/>
                        </a:rPr>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254000">
                <a:tc>
                  <a:txBody>
                    <a:bodyPr/>
                    <a:lstStyle/>
                    <a:p>
                      <a:pPr marL="0" algn="ctr" defTabSz="457189" rtl="0" eaLnBrk="1" latinLnBrk="0" hangingPunct="1">
                        <a:defRPr sz="1000" b="1"/>
                      </a:pPr>
                      <a:r>
                        <a:rPr sz="1050" b="1" kern="1200">
                          <a:solidFill>
                            <a:schemeClr val="tx1"/>
                          </a:solidFill>
                          <a:latin typeface="+mn-lt"/>
                          <a:ea typeface="+mn-ea"/>
                          <a:cs typeface="+mn-cs"/>
                        </a:rPr>
                        <a:t>Power consumption (kW/customer)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a:solidFill>
                            <a:schemeClr val="tx1"/>
                          </a:solidFill>
                          <a:latin typeface="+mn-lt"/>
                          <a:ea typeface="+mn-ea"/>
                          <a:cs typeface="+mn-cs"/>
                        </a:rPr>
                        <a:t>6.19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dirty="0">
                          <a:solidFill>
                            <a:schemeClr val="tx1"/>
                          </a:solidFill>
                          <a:latin typeface="+mn-lt"/>
                          <a:ea typeface="+mn-ea"/>
                          <a:cs typeface="+mn-cs"/>
                        </a:rPr>
                        <a:t>3.77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254000">
                <a:tc>
                  <a:txBody>
                    <a:bodyPr/>
                    <a:lstStyle/>
                    <a:p>
                      <a:pPr marL="0" algn="ctr" defTabSz="457189" rtl="0" eaLnBrk="1" latinLnBrk="0" hangingPunct="1">
                        <a:defRPr sz="1000" b="1"/>
                      </a:pPr>
                      <a:r>
                        <a:rPr sz="1050" b="1" kern="1200">
                          <a:solidFill>
                            <a:schemeClr val="tx1"/>
                          </a:solidFill>
                          <a:latin typeface="+mn-lt"/>
                          <a:ea typeface="+mn-ea"/>
                          <a:cs typeface="+mn-cs"/>
                        </a:rPr>
                        <a:t>Total area served (sq. mile)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a:solidFill>
                            <a:schemeClr val="tx1"/>
                          </a:solidFill>
                          <a:latin typeface="+mn-lt"/>
                          <a:ea typeface="+mn-ea"/>
                          <a:cs typeface="+mn-cs"/>
                        </a:rPr>
                        <a:t>90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dirty="0">
                          <a:solidFill>
                            <a:schemeClr val="tx1"/>
                          </a:solidFill>
                          <a:latin typeface="+mn-lt"/>
                          <a:ea typeface="+mn-ea"/>
                          <a:cs typeface="+mn-cs"/>
                        </a:rPr>
                        <a:t>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208392">
                <a:tc>
                  <a:txBody>
                    <a:bodyPr/>
                    <a:lstStyle/>
                    <a:p>
                      <a:pPr marL="0" algn="ctr" defTabSz="457189" rtl="0" eaLnBrk="1" latinLnBrk="0" hangingPunct="1">
                        <a:defRPr sz="1000" b="1"/>
                      </a:pPr>
                      <a:r>
                        <a:rPr sz="1050" b="1" kern="1200">
                          <a:solidFill>
                            <a:schemeClr val="tx1"/>
                          </a:solidFill>
                          <a:latin typeface="+mn-lt"/>
                          <a:ea typeface="+mn-ea"/>
                          <a:cs typeface="+mn-cs"/>
                        </a:rPr>
                        <a:t>Total number of customers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a:solidFill>
                            <a:schemeClr val="tx1"/>
                          </a:solidFill>
                          <a:latin typeface="+mn-lt"/>
                          <a:ea typeface="+mn-ea"/>
                          <a:cs typeface="+mn-cs"/>
                        </a:rPr>
                        <a:t>47,250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457189" rtl="0" eaLnBrk="1" latinLnBrk="0" hangingPunct="1">
                        <a:defRPr sz="1000" b="1"/>
                      </a:pPr>
                      <a:r>
                        <a:rPr sz="1050" b="1" kern="1200" dirty="0">
                          <a:solidFill>
                            <a:schemeClr val="tx1"/>
                          </a:solidFill>
                          <a:latin typeface="+mn-lt"/>
                          <a:ea typeface="+mn-ea"/>
                          <a:cs typeface="+mn-cs"/>
                        </a:rPr>
                        <a:t>3,500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9955737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4.6 Cost – Benefit Case Study</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53</a:t>
            </a:fld>
            <a:endParaRPr lang="en-US"/>
          </a:p>
        </p:txBody>
      </p:sp>
      <p:sp>
        <p:nvSpPr>
          <p:cNvPr id="16" name="TextBox 15">
            <a:extLst>
              <a:ext uri="{FF2B5EF4-FFF2-40B4-BE49-F238E27FC236}">
                <a16:creationId xmlns:a16="http://schemas.microsoft.com/office/drawing/2014/main" id="{95D1FD7B-AE44-C7A8-E3F0-B08B3E6D3C52}"/>
              </a:ext>
            </a:extLst>
          </p:cNvPr>
          <p:cNvSpPr txBox="1"/>
          <p:nvPr/>
        </p:nvSpPr>
        <p:spPr>
          <a:xfrm>
            <a:off x="457200" y="5515118"/>
            <a:ext cx="3961600" cy="646331"/>
          </a:xfrm>
          <a:prstGeom prst="rect">
            <a:avLst/>
          </a:prstGeom>
          <a:noFill/>
        </p:spPr>
        <p:txBody>
          <a:bodyPr wrap="square" rtlCol="0">
            <a:spAutoFit/>
          </a:bodyPr>
          <a:lstStyle/>
          <a:p>
            <a:pPr algn="ctr"/>
            <a:r>
              <a:rPr lang="en-US" sz="1800" dirty="0">
                <a:latin typeface="Calibri" panose="020F0502020204030204" pitchFamily="34" charset="0"/>
                <a:cs typeface="Calibri" panose="020F0502020204030204" pitchFamily="34" charset="0"/>
              </a:rPr>
              <a:t>Table2. Summary of all costs and benefits for the urban system.</a:t>
            </a:r>
          </a:p>
        </p:txBody>
      </p:sp>
      <p:sp>
        <p:nvSpPr>
          <p:cNvPr id="17" name="TextBox 16">
            <a:extLst>
              <a:ext uri="{FF2B5EF4-FFF2-40B4-BE49-F238E27FC236}">
                <a16:creationId xmlns:a16="http://schemas.microsoft.com/office/drawing/2014/main" id="{D126DA8F-948D-F96C-7395-98BCD4BABB8A}"/>
              </a:ext>
            </a:extLst>
          </p:cNvPr>
          <p:cNvSpPr txBox="1"/>
          <p:nvPr/>
        </p:nvSpPr>
        <p:spPr>
          <a:xfrm>
            <a:off x="5143669" y="5515117"/>
            <a:ext cx="3428661" cy="646331"/>
          </a:xfrm>
          <a:prstGeom prst="rect">
            <a:avLst/>
          </a:prstGeom>
          <a:noFill/>
        </p:spPr>
        <p:txBody>
          <a:bodyPr wrap="square" rtlCol="0">
            <a:spAutoFit/>
          </a:bodyPr>
          <a:lstStyle/>
          <a:p>
            <a:r>
              <a:rPr lang="en-US" sz="1800" dirty="0">
                <a:latin typeface="Calibri" panose="020F0502020204030204" pitchFamily="34" charset="0"/>
                <a:cs typeface="Calibri" panose="020F0502020204030204" pitchFamily="34" charset="0"/>
              </a:rPr>
              <a:t>Table3. Summary of all costs and benefits for the rural system.</a:t>
            </a:r>
          </a:p>
        </p:txBody>
      </p:sp>
      <p:sp>
        <p:nvSpPr>
          <p:cNvPr id="18" name="Text Placeholder 4">
            <a:extLst>
              <a:ext uri="{FF2B5EF4-FFF2-40B4-BE49-F238E27FC236}">
                <a16:creationId xmlns:a16="http://schemas.microsoft.com/office/drawing/2014/main" id="{5D7E589E-830D-0F43-5984-1F38774F22FF}"/>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graphicFrame>
        <p:nvGraphicFramePr>
          <p:cNvPr id="9" name="Table 8">
            <a:extLst>
              <a:ext uri="{FF2B5EF4-FFF2-40B4-BE49-F238E27FC236}">
                <a16:creationId xmlns:a16="http://schemas.microsoft.com/office/drawing/2014/main" id="{520C46B9-6B0F-4AE6-9FF2-B757E87C3FC8}"/>
              </a:ext>
            </a:extLst>
          </p:cNvPr>
          <p:cNvGraphicFramePr>
            <a:graphicFrameLocks noGrp="1"/>
          </p:cNvGraphicFramePr>
          <p:nvPr>
            <p:extLst>
              <p:ext uri="{D42A27DB-BD31-4B8C-83A1-F6EECF244321}">
                <p14:modId xmlns:p14="http://schemas.microsoft.com/office/powerpoint/2010/main" val="4277556409"/>
              </p:ext>
            </p:extLst>
          </p:nvPr>
        </p:nvGraphicFramePr>
        <p:xfrm>
          <a:off x="457200" y="737211"/>
          <a:ext cx="3928835" cy="4755562"/>
        </p:xfrm>
        <a:graphic>
          <a:graphicData uri="http://schemas.openxmlformats.org/drawingml/2006/table">
            <a:tbl>
              <a:tblPr firstRow="1" bandRow="1">
                <a:tableStyleId>{5C22544A-7EE6-4342-B048-85BDC9FD1C3A}</a:tableStyleId>
              </a:tblPr>
              <a:tblGrid>
                <a:gridCol w="422910">
                  <a:extLst>
                    <a:ext uri="{9D8B030D-6E8A-4147-A177-3AD203B41FA5}">
                      <a16:colId xmlns:a16="http://schemas.microsoft.com/office/drawing/2014/main" val="20000"/>
                    </a:ext>
                  </a:extLst>
                </a:gridCol>
                <a:gridCol w="1333500">
                  <a:extLst>
                    <a:ext uri="{9D8B030D-6E8A-4147-A177-3AD203B41FA5}">
                      <a16:colId xmlns:a16="http://schemas.microsoft.com/office/drawing/2014/main" val="20001"/>
                    </a:ext>
                  </a:extLst>
                </a:gridCol>
                <a:gridCol w="842301">
                  <a:extLst>
                    <a:ext uri="{9D8B030D-6E8A-4147-A177-3AD203B41FA5}">
                      <a16:colId xmlns:a16="http://schemas.microsoft.com/office/drawing/2014/main" val="20002"/>
                    </a:ext>
                  </a:extLst>
                </a:gridCol>
                <a:gridCol w="801178">
                  <a:extLst>
                    <a:ext uri="{9D8B030D-6E8A-4147-A177-3AD203B41FA5}">
                      <a16:colId xmlns:a16="http://schemas.microsoft.com/office/drawing/2014/main" val="20003"/>
                    </a:ext>
                  </a:extLst>
                </a:gridCol>
                <a:gridCol w="528946">
                  <a:extLst>
                    <a:ext uri="{9D8B030D-6E8A-4147-A177-3AD203B41FA5}">
                      <a16:colId xmlns:a16="http://schemas.microsoft.com/office/drawing/2014/main" val="20004"/>
                    </a:ext>
                  </a:extLst>
                </a:gridCol>
              </a:tblGrid>
              <a:tr h="274661">
                <a:tc>
                  <a:txBody>
                    <a:bodyPr/>
                    <a:lstStyle/>
                    <a:p>
                      <a:pPr algn="ctr">
                        <a:defRPr b="1"/>
                      </a:pPr>
                      <a:r>
                        <a:rPr sz="1000" dirty="0">
                          <a:solidFill>
                            <a:schemeClr val="tx1"/>
                          </a:solidFil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b="1"/>
                      </a:pPr>
                      <a:r>
                        <a:rPr sz="1000">
                          <a:solidFill>
                            <a:schemeClr val="tx1"/>
                          </a:solidFill>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b="1"/>
                      </a:pPr>
                      <a:r>
                        <a:rPr sz="1000">
                          <a:solidFill>
                            <a:schemeClr val="tx1"/>
                          </a:solidFill>
                        </a:rPr>
                        <a:t>Benefits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b="1"/>
                      </a:pPr>
                      <a:r>
                        <a:rPr sz="1000">
                          <a:solidFill>
                            <a:schemeClr val="tx1"/>
                          </a:solidFill>
                        </a:rPr>
                        <a:t>Costs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b="1"/>
                      </a:pPr>
                      <a:r>
                        <a:rPr sz="1000">
                          <a:solidFill>
                            <a:schemeClr val="tx1"/>
                          </a:solidFill>
                        </a:rPr>
                        <a:t>B/C ratio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Initial planning and equipment cost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339,829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19724">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Intangible benefits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197,208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74661">
                <a:tc>
                  <a:txBody>
                    <a:bodyPr/>
                    <a:lstStyle/>
                    <a:p>
                      <a:pPr algn="ctr"/>
                      <a:r>
                        <a:rPr sz="100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Outage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1,195,716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1,032,612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1.16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274661">
                <a:tc>
                  <a:txBody>
                    <a:bodyPr/>
                    <a:lstStyle/>
                    <a:p>
                      <a:pPr algn="ctr"/>
                      <a:r>
                        <a:rPr sz="100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Option 1 + feeder reconfiguration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3,236,062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1,038,393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3.12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19724">
                <a:tc>
                  <a:txBody>
                    <a:bodyPr/>
                    <a:lstStyle/>
                    <a:p>
                      <a:pPr algn="ctr"/>
                      <a:r>
                        <a:rPr sz="100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Voltage and var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Transformer LTC operation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18,192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19,654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0.93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Capacitor operation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996,435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200,299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4.97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19724">
                <a:tc>
                  <a:txBody>
                    <a:bodyPr/>
                    <a:lstStyle/>
                    <a:p>
                      <a:pPr algn="ctr"/>
                      <a:r>
                        <a:rPr sz="100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Monitoring and control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Distribution system monitoring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1,680,210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500,512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3.36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Transformer life extension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114,086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70,046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1.63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Recloser/circuit breaker monitoring and control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157,199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86,709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1.81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274661">
                <a:tc gridSpan="2">
                  <a:txBody>
                    <a:bodyPr/>
                    <a:lstStyle/>
                    <a:p>
                      <a:pPr algn="ctr"/>
                      <a:r>
                        <a:rPr sz="1000" dirty="0">
                          <a:solidFill>
                            <a:schemeClr val="tx1"/>
                          </a:solidFill>
                        </a:rPr>
                        <a:t>All selected options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r>
                        <a:rPr sz="1000" dirty="0">
                          <a:solidFill>
                            <a:schemeClr val="tx1"/>
                          </a:solidFill>
                        </a:rPr>
                        <a:t>All selected options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8,079,603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2,755,953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2.93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bl>
          </a:graphicData>
        </a:graphic>
      </p:graphicFrame>
      <p:graphicFrame>
        <p:nvGraphicFramePr>
          <p:cNvPr id="13" name="Table 12">
            <a:extLst>
              <a:ext uri="{FF2B5EF4-FFF2-40B4-BE49-F238E27FC236}">
                <a16:creationId xmlns:a16="http://schemas.microsoft.com/office/drawing/2014/main" id="{091A200E-A860-4790-AE5A-320FFDE2613E}"/>
              </a:ext>
            </a:extLst>
          </p:cNvPr>
          <p:cNvGraphicFramePr>
            <a:graphicFrameLocks noGrp="1"/>
          </p:cNvGraphicFramePr>
          <p:nvPr>
            <p:extLst>
              <p:ext uri="{D42A27DB-BD31-4B8C-83A1-F6EECF244321}">
                <p14:modId xmlns:p14="http://schemas.microsoft.com/office/powerpoint/2010/main" val="1557758445"/>
              </p:ext>
            </p:extLst>
          </p:nvPr>
        </p:nvGraphicFramePr>
        <p:xfrm>
          <a:off x="4757965" y="737211"/>
          <a:ext cx="3928835" cy="4755562"/>
        </p:xfrm>
        <a:graphic>
          <a:graphicData uri="http://schemas.openxmlformats.org/drawingml/2006/table">
            <a:tbl>
              <a:tblPr firstRow="1" bandRow="1">
                <a:tableStyleId>{5C22544A-7EE6-4342-B048-85BDC9FD1C3A}</a:tableStyleId>
              </a:tblPr>
              <a:tblGrid>
                <a:gridCol w="422910">
                  <a:extLst>
                    <a:ext uri="{9D8B030D-6E8A-4147-A177-3AD203B41FA5}">
                      <a16:colId xmlns:a16="http://schemas.microsoft.com/office/drawing/2014/main" val="20000"/>
                    </a:ext>
                  </a:extLst>
                </a:gridCol>
                <a:gridCol w="1333500">
                  <a:extLst>
                    <a:ext uri="{9D8B030D-6E8A-4147-A177-3AD203B41FA5}">
                      <a16:colId xmlns:a16="http://schemas.microsoft.com/office/drawing/2014/main" val="20001"/>
                    </a:ext>
                  </a:extLst>
                </a:gridCol>
                <a:gridCol w="842301">
                  <a:extLst>
                    <a:ext uri="{9D8B030D-6E8A-4147-A177-3AD203B41FA5}">
                      <a16:colId xmlns:a16="http://schemas.microsoft.com/office/drawing/2014/main" val="20002"/>
                    </a:ext>
                  </a:extLst>
                </a:gridCol>
                <a:gridCol w="801178">
                  <a:extLst>
                    <a:ext uri="{9D8B030D-6E8A-4147-A177-3AD203B41FA5}">
                      <a16:colId xmlns:a16="http://schemas.microsoft.com/office/drawing/2014/main" val="20003"/>
                    </a:ext>
                  </a:extLst>
                </a:gridCol>
                <a:gridCol w="528946">
                  <a:extLst>
                    <a:ext uri="{9D8B030D-6E8A-4147-A177-3AD203B41FA5}">
                      <a16:colId xmlns:a16="http://schemas.microsoft.com/office/drawing/2014/main" val="20004"/>
                    </a:ext>
                  </a:extLst>
                </a:gridCol>
              </a:tblGrid>
              <a:tr h="274661">
                <a:tc>
                  <a:txBody>
                    <a:bodyPr/>
                    <a:lstStyle/>
                    <a:p>
                      <a:pPr algn="ctr">
                        <a:defRPr b="1"/>
                      </a:pPr>
                      <a:r>
                        <a:rPr sz="1000" dirty="0">
                          <a:solidFill>
                            <a:schemeClr val="tx1"/>
                          </a:solidFil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b="1"/>
                      </a:pPr>
                      <a:r>
                        <a:rPr sz="1000">
                          <a:solidFill>
                            <a:schemeClr val="tx1"/>
                          </a:solidFill>
                        </a:rPr>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b="1"/>
                      </a:pPr>
                      <a:r>
                        <a:rPr sz="1000">
                          <a:solidFill>
                            <a:schemeClr val="tx1"/>
                          </a:solidFill>
                        </a:rPr>
                        <a:t>Benefits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b="1"/>
                      </a:pPr>
                      <a:r>
                        <a:rPr sz="1000">
                          <a:solidFill>
                            <a:schemeClr val="tx1"/>
                          </a:solidFill>
                        </a:rPr>
                        <a:t>Costs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defRPr b="1"/>
                      </a:pPr>
                      <a:r>
                        <a:rPr sz="1000">
                          <a:solidFill>
                            <a:schemeClr val="tx1"/>
                          </a:solidFill>
                        </a:rPr>
                        <a:t>B/C ratio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Initial planning and equipment cost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174914</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lang="en-US" sz="1000" dirty="0">
                          <a:solidFill>
                            <a:schemeClr val="tx1"/>
                          </a:solidFill>
                        </a:rPr>
                        <a:t>—</a:t>
                      </a:r>
                    </a:p>
                    <a:p>
                      <a:pPr algn="ct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19724">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Intangible benefits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98604</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457189" rtl="0" eaLnBrk="1" fontAlgn="auto" latinLnBrk="0" hangingPunct="1">
                        <a:lnSpc>
                          <a:spcPct val="100000"/>
                        </a:lnSpc>
                        <a:spcBef>
                          <a:spcPts val="0"/>
                        </a:spcBef>
                        <a:spcAft>
                          <a:spcPts val="0"/>
                        </a:spcAft>
                        <a:buClrTx/>
                        <a:buSzTx/>
                        <a:buFontTx/>
                        <a:buNone/>
                        <a:tabLst/>
                        <a:defRPr/>
                      </a:pPr>
                      <a:r>
                        <a:rPr lang="en-US" sz="10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74661">
                <a:tc>
                  <a:txBody>
                    <a:bodyPr/>
                    <a:lstStyle/>
                    <a:p>
                      <a:pPr algn="ctr"/>
                      <a:r>
                        <a:rPr sz="100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dirty="0">
                          <a:solidFill>
                            <a:schemeClr val="tx1"/>
                          </a:solidFill>
                        </a:rPr>
                        <a:t>Outage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1800333</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437790</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4.11</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274661">
                <a:tc>
                  <a:txBody>
                    <a:bodyPr/>
                    <a:lstStyle/>
                    <a:p>
                      <a:pPr algn="ctr"/>
                      <a:r>
                        <a:rPr sz="100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Option 1 + feeder reconfiguration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1918271</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443571</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4.32</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19724">
                <a:tc>
                  <a:txBody>
                    <a:bodyPr/>
                    <a:lstStyle/>
                    <a:p>
                      <a:pPr algn="ctr"/>
                      <a:r>
                        <a:rPr sz="100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Voltage and var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Transformer LTC operation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16920</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16186</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1.05</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Capacitor operation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366483</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152608</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2.33</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19724">
                <a:tc>
                  <a:txBody>
                    <a:bodyPr/>
                    <a:lstStyle/>
                    <a:p>
                      <a:pPr algn="ctr"/>
                      <a:r>
                        <a:rPr sz="100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Monitoring and control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Distribution system monitoring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821173</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181436</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4.53</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Transformer life extension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12697</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57193</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0.22</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197192">
                <a:tc>
                  <a:txBody>
                    <a:bodyPr/>
                    <a:lstStyle/>
                    <a:p>
                      <a:pPr algn="ctr"/>
                      <a:endParaRPr sz="10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sz="1000">
                          <a:solidFill>
                            <a:schemeClr val="tx1"/>
                          </a:solidFill>
                        </a:rPr>
                        <a:t>Recloser/circuit breaker monitoring and control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54784</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33528</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1.63</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274661">
                <a:tc gridSpan="2">
                  <a:txBody>
                    <a:bodyPr/>
                    <a:lstStyle/>
                    <a:p>
                      <a:pPr algn="ctr"/>
                      <a:r>
                        <a:rPr sz="1000" dirty="0">
                          <a:solidFill>
                            <a:schemeClr val="tx1"/>
                          </a:solidFill>
                        </a:rPr>
                        <a:t>All selected options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r>
                        <a:rPr sz="1000" dirty="0">
                          <a:solidFill>
                            <a:schemeClr val="tx1"/>
                          </a:solidFill>
                        </a:rPr>
                        <a:t>All selected options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4129591</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1253588</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solidFill>
                            <a:schemeClr val="tx1"/>
                          </a:solidFill>
                        </a:rPr>
                        <a:t>3.29</a:t>
                      </a:r>
                      <a:endParaRPr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737211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4.6 Cost – Benefit Case Study</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54</a:t>
            </a:fld>
            <a:endParaRPr lang="en-US"/>
          </a:p>
        </p:txBody>
      </p:sp>
      <p:sp>
        <p:nvSpPr>
          <p:cNvPr id="11" name="Content Placeholder 3">
            <a:extLst>
              <a:ext uri="{FF2B5EF4-FFF2-40B4-BE49-F238E27FC236}">
                <a16:creationId xmlns:a16="http://schemas.microsoft.com/office/drawing/2014/main" id="{071AC3E1-BE07-302D-80A0-FA0573AB7838}"/>
              </a:ext>
            </a:extLst>
          </p:cNvPr>
          <p:cNvSpPr txBox="1">
            <a:spLocks/>
          </p:cNvSpPr>
          <p:nvPr/>
        </p:nvSpPr>
        <p:spPr bwMode="auto">
          <a:xfrm>
            <a:off x="185584" y="686117"/>
            <a:ext cx="8772832" cy="52114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891" indent="-342891"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mn-ea"/>
                <a:cs typeface="+mn-cs"/>
              </a:defRPr>
            </a:lvl1pPr>
            <a:lvl2pPr marL="742932" indent="-28574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2pPr>
            <a:lvl3pPr marL="1142971"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3pPr>
            <a:lvl4pPr marL="1600160"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4pPr>
            <a:lvl5pPr marL="2057349"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5pPr>
            <a:lvl6pPr marL="2514537"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6pPr>
            <a:lvl7pPr marL="2971726"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7pPr>
            <a:lvl8pPr marL="3428914"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8pPr>
            <a:lvl9pPr marL="3886103"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9pPr>
          </a:lstStyle>
          <a:p>
            <a:pPr algn="just">
              <a:lnSpc>
                <a:spcPct val="120000"/>
              </a:lnSpc>
              <a:spcAft>
                <a:spcPts val="600"/>
              </a:spcAft>
            </a:pPr>
            <a:r>
              <a:rPr lang="en-US" sz="2400" kern="0" dirty="0">
                <a:solidFill>
                  <a:schemeClr val="tx1"/>
                </a:solidFill>
                <a:latin typeface="Calibri" panose="020F0502020204030204" pitchFamily="34" charset="0"/>
                <a:cs typeface="Calibri" panose="020F0502020204030204" pitchFamily="34" charset="0"/>
              </a:rPr>
              <a:t>Benefit/cost analysis shown in Table2 and Table3. The overall benefit/cost ratio are 2.93 for urban system and 3.29 for rural system, both beneficial.</a:t>
            </a:r>
          </a:p>
          <a:p>
            <a:pPr algn="just">
              <a:lnSpc>
                <a:spcPct val="120000"/>
              </a:lnSpc>
              <a:spcAft>
                <a:spcPts val="600"/>
              </a:spcAft>
            </a:pPr>
            <a:r>
              <a:rPr lang="en-US" sz="2400" kern="0" dirty="0">
                <a:solidFill>
                  <a:schemeClr val="tx1"/>
                </a:solidFill>
                <a:latin typeface="Calibri" panose="020F0502020204030204" pitchFamily="34" charset="0"/>
                <a:cs typeface="Calibri" panose="020F0502020204030204" pitchFamily="34" charset="0"/>
              </a:rPr>
              <a:t>Outage management: 1.16 (urban), 4.11 (rural), due to the fact that rural systems are spread out, making it harder to locate faults and to restore service. </a:t>
            </a:r>
          </a:p>
          <a:p>
            <a:pPr algn="just">
              <a:lnSpc>
                <a:spcPct val="120000"/>
              </a:lnSpc>
              <a:spcAft>
                <a:spcPts val="600"/>
              </a:spcAft>
            </a:pPr>
            <a:r>
              <a:rPr lang="en-US" sz="2400" kern="0" dirty="0">
                <a:solidFill>
                  <a:schemeClr val="tx1"/>
                </a:solidFill>
                <a:latin typeface="Calibri" panose="020F0502020204030204" pitchFamily="34" charset="0"/>
                <a:cs typeface="Calibri" panose="020F0502020204030204" pitchFamily="34" charset="0"/>
              </a:rPr>
              <a:t>When feeder reconfiguration is included, the benefit/cost ratio changes to 3.12 for the urban system and 4.32 for the rural system. This implies that addition of this option is beneficial in both cases, but it is significantly more for the urban system with larger load.</a:t>
            </a:r>
          </a:p>
        </p:txBody>
      </p:sp>
      <p:sp>
        <p:nvSpPr>
          <p:cNvPr id="3" name="Text Placeholder 4">
            <a:extLst>
              <a:ext uri="{FF2B5EF4-FFF2-40B4-BE49-F238E27FC236}">
                <a16:creationId xmlns:a16="http://schemas.microsoft.com/office/drawing/2014/main" id="{D2254B66-AB31-F3DA-98BC-2AEC05E54C6B}"/>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68912230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4.6 Cost – Benefit Case Study</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55</a:t>
            </a:fld>
            <a:endParaRPr lang="en-US"/>
          </a:p>
        </p:txBody>
      </p:sp>
      <p:sp>
        <p:nvSpPr>
          <p:cNvPr id="11" name="Content Placeholder 3">
            <a:extLst>
              <a:ext uri="{FF2B5EF4-FFF2-40B4-BE49-F238E27FC236}">
                <a16:creationId xmlns:a16="http://schemas.microsoft.com/office/drawing/2014/main" id="{071AC3E1-BE07-302D-80A0-FA0573AB7838}"/>
              </a:ext>
            </a:extLst>
          </p:cNvPr>
          <p:cNvSpPr txBox="1">
            <a:spLocks/>
          </p:cNvSpPr>
          <p:nvPr/>
        </p:nvSpPr>
        <p:spPr bwMode="auto">
          <a:xfrm>
            <a:off x="457199" y="686117"/>
            <a:ext cx="8229600" cy="52114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891" indent="-342891"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mn-ea"/>
                <a:cs typeface="+mn-cs"/>
              </a:defRPr>
            </a:lvl1pPr>
            <a:lvl2pPr marL="742932" indent="-28574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2pPr>
            <a:lvl3pPr marL="1142971"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3pPr>
            <a:lvl4pPr marL="1600160"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4pPr>
            <a:lvl5pPr marL="2057349"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5pPr>
            <a:lvl6pPr marL="2514537"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6pPr>
            <a:lvl7pPr marL="2971726"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7pPr>
            <a:lvl8pPr marL="3428914"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8pPr>
            <a:lvl9pPr marL="3886103"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9pPr>
          </a:lstStyle>
          <a:p>
            <a:pPr algn="just">
              <a:lnSpc>
                <a:spcPct val="120000"/>
              </a:lnSpc>
              <a:spcAft>
                <a:spcPts val="600"/>
              </a:spcAft>
            </a:pPr>
            <a:r>
              <a:rPr lang="en-US" sz="2400" kern="0" dirty="0">
                <a:solidFill>
                  <a:schemeClr val="tx1"/>
                </a:solidFill>
                <a:latin typeface="Calibri" panose="020F0502020204030204" pitchFamily="34" charset="0"/>
                <a:cs typeface="Calibri" panose="020F0502020204030204" pitchFamily="34" charset="0"/>
              </a:rPr>
              <a:t>The benefit/cost ratio for transformer TLC operation in both cases are close to 1, implying the benefits are almost equal to cost. It means existing LTC control works very well.</a:t>
            </a:r>
          </a:p>
          <a:p>
            <a:pPr algn="just">
              <a:lnSpc>
                <a:spcPct val="120000"/>
              </a:lnSpc>
              <a:spcAft>
                <a:spcPts val="600"/>
              </a:spcAft>
            </a:pPr>
            <a:r>
              <a:rPr lang="en-US" sz="2400" kern="0" dirty="0">
                <a:solidFill>
                  <a:schemeClr val="tx1"/>
                </a:solidFill>
                <a:latin typeface="Calibri" panose="020F0502020204030204" pitchFamily="34" charset="0"/>
                <a:cs typeface="Calibri" panose="020F0502020204030204" pitchFamily="34" charset="0"/>
              </a:rPr>
              <a:t>Voltage and var management with switched capacitors have a benefit/cost ratio of 4.97 for the urban system and 2.4 for the rural. It means loss reduction is significant, especially in urban system.</a:t>
            </a:r>
          </a:p>
          <a:p>
            <a:pPr algn="just">
              <a:lnSpc>
                <a:spcPct val="120000"/>
              </a:lnSpc>
              <a:spcAft>
                <a:spcPts val="600"/>
              </a:spcAft>
            </a:pPr>
            <a:r>
              <a:rPr lang="en-US" sz="2400" kern="0" dirty="0">
                <a:solidFill>
                  <a:schemeClr val="tx1"/>
                </a:solidFill>
                <a:latin typeface="Calibri" panose="020F0502020204030204" pitchFamily="34" charset="0"/>
                <a:cs typeface="Calibri" panose="020F0502020204030204" pitchFamily="34" charset="0"/>
              </a:rPr>
              <a:t>The benefit/cost ratio for distribution system monitoring is 3.36 for the urban system and 4.53 for the rural system. Slight extra benefit in rural systems is due to the reduced data collection cost.</a:t>
            </a:r>
          </a:p>
          <a:p>
            <a:pPr algn="just"/>
            <a:endParaRPr lang="en-US" sz="2400" kern="0" dirty="0">
              <a:solidFill>
                <a:schemeClr val="tx1"/>
              </a:solidFill>
              <a:latin typeface="Calibri" panose="020F0502020204030204" pitchFamily="34" charset="0"/>
              <a:cs typeface="Calibri" panose="020F0502020204030204" pitchFamily="34" charset="0"/>
            </a:endParaRPr>
          </a:p>
        </p:txBody>
      </p:sp>
      <p:sp>
        <p:nvSpPr>
          <p:cNvPr id="3" name="Text Placeholder 4">
            <a:extLst>
              <a:ext uri="{FF2B5EF4-FFF2-40B4-BE49-F238E27FC236}">
                <a16:creationId xmlns:a16="http://schemas.microsoft.com/office/drawing/2014/main" id="{D2254B66-AB31-F3DA-98BC-2AEC05E54C6B}"/>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41049989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sz="2800" dirty="0"/>
              <a:t>4.6 Cost – Benefit Case Study</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56</a:t>
            </a:fld>
            <a:endParaRPr lang="en-US"/>
          </a:p>
        </p:txBody>
      </p:sp>
      <p:sp>
        <p:nvSpPr>
          <p:cNvPr id="11" name="Content Placeholder 3">
            <a:extLst>
              <a:ext uri="{FF2B5EF4-FFF2-40B4-BE49-F238E27FC236}">
                <a16:creationId xmlns:a16="http://schemas.microsoft.com/office/drawing/2014/main" id="{071AC3E1-BE07-302D-80A0-FA0573AB7838}"/>
              </a:ext>
            </a:extLst>
          </p:cNvPr>
          <p:cNvSpPr txBox="1">
            <a:spLocks/>
          </p:cNvSpPr>
          <p:nvPr/>
        </p:nvSpPr>
        <p:spPr bwMode="auto">
          <a:xfrm>
            <a:off x="294968" y="1038217"/>
            <a:ext cx="8229600" cy="265113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891" indent="-342891"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mn-ea"/>
                <a:cs typeface="+mn-cs"/>
              </a:defRPr>
            </a:lvl1pPr>
            <a:lvl2pPr marL="742932" indent="-28574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2pPr>
            <a:lvl3pPr marL="1142971"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3pPr>
            <a:lvl4pPr marL="1600160"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4pPr>
            <a:lvl5pPr marL="2057349" indent="-228594" algn="l" rtl="0" eaLnBrk="1" fontAlgn="base" hangingPunct="1">
              <a:spcBef>
                <a:spcPct val="20000"/>
              </a:spcBef>
              <a:spcAft>
                <a:spcPct val="0"/>
              </a:spcAft>
              <a:buClr>
                <a:srgbClr val="CE1126"/>
              </a:buClr>
              <a:buSzPct val="80000"/>
              <a:buFont typeface="Times" charset="0"/>
              <a:buChar char="•"/>
              <a:defRPr sz="2600">
                <a:solidFill>
                  <a:srgbClr val="6E6259"/>
                </a:solidFill>
                <a:latin typeface="+mn-lt"/>
                <a:ea typeface="Geneva" charset="-128"/>
              </a:defRPr>
            </a:lvl5pPr>
            <a:lvl6pPr marL="2514537"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6pPr>
            <a:lvl7pPr marL="2971726"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7pPr>
            <a:lvl8pPr marL="3428914"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8pPr>
            <a:lvl9pPr marL="3886103" indent="-228594" algn="l" rtl="0" eaLnBrk="1" fontAlgn="base" hangingPunct="1">
              <a:spcBef>
                <a:spcPct val="20000"/>
              </a:spcBef>
              <a:spcAft>
                <a:spcPct val="0"/>
              </a:spcAft>
              <a:buClr>
                <a:srgbClr val="CE1126"/>
              </a:buClr>
              <a:buSzPct val="80000"/>
              <a:buFont typeface="Times" charset="0"/>
              <a:buChar char="•"/>
              <a:defRPr sz="2600">
                <a:solidFill>
                  <a:srgbClr val="7A6E67"/>
                </a:solidFill>
                <a:latin typeface="+mn-lt"/>
                <a:ea typeface="Geneva" charset="-128"/>
              </a:defRPr>
            </a:lvl9pPr>
          </a:lstStyle>
          <a:p>
            <a:pPr algn="just">
              <a:lnSpc>
                <a:spcPct val="120000"/>
              </a:lnSpc>
              <a:spcAft>
                <a:spcPts val="600"/>
              </a:spcAft>
            </a:pPr>
            <a:r>
              <a:rPr lang="en-US" sz="2400" kern="0" dirty="0">
                <a:solidFill>
                  <a:schemeClr val="tx1"/>
                </a:solidFill>
                <a:latin typeface="Calibri" panose="020F0502020204030204" pitchFamily="34" charset="0"/>
                <a:cs typeface="Calibri" panose="020F0502020204030204" pitchFamily="34" charset="0"/>
              </a:rPr>
              <a:t>Transformer life extension option has a benefit/cost ratio of 1.63 for the urban system and 0.22 for the rural system. Thus, it is useful for the urban system but not for the rural system. The reason for this result is that the transformers in urban systems are larger in size and thus very expensive.</a:t>
            </a:r>
          </a:p>
        </p:txBody>
      </p:sp>
      <p:sp>
        <p:nvSpPr>
          <p:cNvPr id="3" name="Text Placeholder 4">
            <a:extLst>
              <a:ext uri="{FF2B5EF4-FFF2-40B4-BE49-F238E27FC236}">
                <a16:creationId xmlns:a16="http://schemas.microsoft.com/office/drawing/2014/main" id="{D2254B66-AB31-F3DA-98BC-2AEC05E54C6B}"/>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5511588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6C4D771D-60F3-4425-88A2-6AC81B3AE66B}"/>
              </a:ext>
            </a:extLst>
          </p:cNvPr>
          <p:cNvSpPr>
            <a:spLocks noGrp="1"/>
          </p:cNvSpPr>
          <p:nvPr>
            <p:ph type="sldNum" sz="quarter" idx="12"/>
          </p:nvPr>
        </p:nvSpPr>
        <p:spPr/>
        <p:txBody>
          <a:bodyPr/>
          <a:lstStyle/>
          <a:p>
            <a:fld id="{98783A6C-F2E5-470E-8F07-6DF2D28172F3}" type="slidenum">
              <a:rPr lang="en-US" smtClean="0"/>
              <a:t>57</a:t>
            </a:fld>
            <a:endParaRPr lang="en-US"/>
          </a:p>
        </p:txBody>
      </p:sp>
      <p:sp>
        <p:nvSpPr>
          <p:cNvPr id="7" name="Title 1">
            <a:extLst>
              <a:ext uri="{FF2B5EF4-FFF2-40B4-BE49-F238E27FC236}">
                <a16:creationId xmlns:a16="http://schemas.microsoft.com/office/drawing/2014/main" id="{91329803-A83D-4C7F-B0DA-21A20FBF4490}"/>
              </a:ext>
            </a:extLst>
          </p:cNvPr>
          <p:cNvSpPr>
            <a:spLocks noGrp="1"/>
          </p:cNvSpPr>
          <p:nvPr>
            <p:ph type="title"/>
          </p:nvPr>
        </p:nvSpPr>
        <p:spPr>
          <a:xfrm>
            <a:off x="609600" y="2514600"/>
            <a:ext cx="8229600" cy="1143000"/>
          </a:xfrm>
        </p:spPr>
        <p:txBody>
          <a:bodyPr>
            <a:normAutofit/>
          </a:bodyPr>
          <a:lstStyle/>
          <a:p>
            <a:pPr algn="ctr"/>
            <a:r>
              <a:rPr lang="en-US" sz="4400" dirty="0"/>
              <a:t>Thank You!</a:t>
            </a:r>
          </a:p>
        </p:txBody>
      </p:sp>
      <p:sp>
        <p:nvSpPr>
          <p:cNvPr id="2" name="Text Placeholder 4">
            <a:extLst>
              <a:ext uri="{FF2B5EF4-FFF2-40B4-BE49-F238E27FC236}">
                <a16:creationId xmlns:a16="http://schemas.microsoft.com/office/drawing/2014/main" id="{B3EAE24C-AF7D-FBAE-91C8-55C47F070F38}"/>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1728395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2. Distribution Automation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892629"/>
            <a:ext cx="8229600" cy="4822375"/>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Deregulation and restructuring push utilities towards higher supply reliability and quality at distribution level. Meanwhile, utilities aim to improve system efficiency by reducing system losses.</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 Originating in the 1970s, DA evolved with monitoring, control, and communication technologies. It provides real-time computation, communication, and control of distribution systems.</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Progress of DA has been relatively slower in distribution systems than in generation and transmission systems. The main reason is the utilities’ cost concern.</a:t>
            </a:r>
          </a:p>
          <a:p>
            <a:pPr algn="just">
              <a:spcBef>
                <a:spcPts val="1200"/>
              </a:spcBef>
              <a:spcAft>
                <a:spcPts val="1200"/>
              </a:spcAft>
            </a:pPr>
            <a:endParaRPr lang="en-US" sz="2400" dirty="0">
              <a:solidFill>
                <a:schemeClr val="tx1"/>
              </a:solidFill>
              <a:latin typeface="Calibri" panose="020F0502020204030204" pitchFamily="34" charset="0"/>
              <a:cs typeface="Calibri" panose="020F0502020204030204" pitchFamily="34" charset="0"/>
            </a:endParaRPr>
          </a:p>
          <a:p>
            <a:pPr algn="just">
              <a:spcBef>
                <a:spcPts val="1200"/>
              </a:spcBef>
              <a:spcAft>
                <a:spcPts val="1200"/>
              </a:spcAft>
            </a:pPr>
            <a:endParaRPr lang="en-US" sz="2400" dirty="0">
              <a:solidFill>
                <a:schemeClr val="tx1"/>
              </a:solidFill>
              <a:latin typeface="Calibri" panose="020F0502020204030204" pitchFamily="34" charset="0"/>
              <a:cs typeface="Calibri" panose="020F0502020204030204" pitchFamily="34" charset="0"/>
            </a:endParaRPr>
          </a:p>
          <a:p>
            <a:pPr marL="0" indent="0" algn="just">
              <a:spcBef>
                <a:spcPts val="400"/>
              </a:spcBef>
              <a:spcAft>
                <a:spcPts val="600"/>
              </a:spcAft>
              <a:buNone/>
            </a:pPr>
            <a:endParaRPr lang="en-US" sz="1800" dirty="0">
              <a:solidFill>
                <a:schemeClr val="tx1"/>
              </a:solidFill>
              <a:latin typeface="Calibri" panose="020F0502020204030204" pitchFamily="34" charset="0"/>
              <a:cs typeface="Calibri" panose="020F0502020204030204" pitchFamily="34" charset="0"/>
            </a:endParaRP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6</a:t>
            </a:fld>
            <a:endParaRPr lang="en-US"/>
          </a:p>
        </p:txBody>
      </p:sp>
      <p:sp>
        <p:nvSpPr>
          <p:cNvPr id="4" name="Text Placeholder 4">
            <a:extLst>
              <a:ext uri="{FF2B5EF4-FFF2-40B4-BE49-F238E27FC236}">
                <a16:creationId xmlns:a16="http://schemas.microsoft.com/office/drawing/2014/main" id="{5B5B9936-68E0-70C7-60AB-1DB411938C8A}"/>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3528365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2. Distribution Automation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879471"/>
            <a:ext cx="8229600" cy="3257100"/>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However, DA provides many intangible benefits:</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It provides flexible control of distribution systems, which enhances efficiency, reliability, and quality of electric service. </a:t>
            </a:r>
          </a:p>
          <a:p>
            <a:pPr lvl="1" algn="just">
              <a:spcBef>
                <a:spcPts val="400"/>
              </a:spcBef>
              <a:spcAft>
                <a:spcPts val="600"/>
              </a:spcAft>
              <a:buFont typeface="Courier New" panose="02070309020205020404" pitchFamily="49" charset="0"/>
              <a:buChar char="o"/>
            </a:pPr>
            <a:r>
              <a:rPr lang="en-US" sz="2400" dirty="0">
                <a:solidFill>
                  <a:schemeClr val="tx1"/>
                </a:solidFill>
                <a:latin typeface="Calibri" panose="020F0502020204030204" pitchFamily="34" charset="0"/>
                <a:cs typeface="Calibri" panose="020F0502020204030204" pitchFamily="34" charset="0"/>
              </a:rPr>
              <a:t>It leads to more effective utilization and life extension of the existing distribution system infrastructure and enhances system resiliency.</a:t>
            </a:r>
          </a:p>
          <a:p>
            <a:pPr marL="0" indent="0" algn="just">
              <a:spcBef>
                <a:spcPts val="400"/>
              </a:spcBef>
              <a:spcAft>
                <a:spcPts val="600"/>
              </a:spcAft>
              <a:buNone/>
            </a:pPr>
            <a:endParaRPr lang="en-US" sz="1800" dirty="0">
              <a:solidFill>
                <a:schemeClr val="tx1"/>
              </a:solidFill>
              <a:latin typeface="Calibri" panose="020F0502020204030204" pitchFamily="34" charset="0"/>
              <a:cs typeface="Calibri" panose="020F0502020204030204" pitchFamily="34" charset="0"/>
            </a:endParaRP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7</a:t>
            </a:fld>
            <a:endParaRPr lang="en-US"/>
          </a:p>
        </p:txBody>
      </p:sp>
      <p:sp>
        <p:nvSpPr>
          <p:cNvPr id="4" name="Text Placeholder 4">
            <a:extLst>
              <a:ext uri="{FF2B5EF4-FFF2-40B4-BE49-F238E27FC236}">
                <a16:creationId xmlns:a16="http://schemas.microsoft.com/office/drawing/2014/main" id="{5B5B9936-68E0-70C7-60AB-1DB411938C8A}"/>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4068458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2. Distribution Automation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777871"/>
            <a:ext cx="8229600" cy="4581529"/>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400"/>
              </a:spcBef>
              <a:spcAft>
                <a:spcPts val="600"/>
              </a:spcAft>
            </a:pPr>
            <a:r>
              <a:rPr lang="en-US" sz="2400" dirty="0">
                <a:solidFill>
                  <a:schemeClr val="tx1"/>
                </a:solidFill>
                <a:latin typeface="Calibri" panose="020F0502020204030204" pitchFamily="34" charset="0"/>
                <a:cs typeface="Calibri" panose="020F0502020204030204" pitchFamily="34" charset="0"/>
              </a:rPr>
              <a:t>DA functions can be categorized into </a:t>
            </a:r>
            <a:r>
              <a:rPr lang="en-US" sz="2400" dirty="0">
                <a:solidFill>
                  <a:srgbClr val="FF0000"/>
                </a:solidFill>
                <a:latin typeface="Calibri" panose="020F0502020204030204" pitchFamily="34" charset="0"/>
                <a:cs typeface="Calibri" panose="020F0502020204030204" pitchFamily="34" charset="0"/>
              </a:rPr>
              <a:t>monitoring</a:t>
            </a:r>
            <a:r>
              <a:rPr lang="en-US" sz="2400" dirty="0">
                <a:solidFill>
                  <a:schemeClr val="tx1"/>
                </a:solidFill>
                <a:latin typeface="Calibri" panose="020F0502020204030204" pitchFamily="34" charset="0"/>
                <a:cs typeface="Calibri" panose="020F0502020204030204" pitchFamily="34" charset="0"/>
              </a:rPr>
              <a:t> and </a:t>
            </a:r>
            <a:r>
              <a:rPr lang="en-US" sz="2400" dirty="0">
                <a:solidFill>
                  <a:srgbClr val="FF0000"/>
                </a:solidFill>
                <a:latin typeface="Calibri" panose="020F0502020204030204" pitchFamily="34" charset="0"/>
                <a:cs typeface="Calibri" panose="020F0502020204030204" pitchFamily="34" charset="0"/>
              </a:rPr>
              <a:t>control </a:t>
            </a:r>
            <a:r>
              <a:rPr lang="en-US" sz="2400" dirty="0">
                <a:solidFill>
                  <a:schemeClr val="tx1"/>
                </a:solidFill>
                <a:latin typeface="Calibri" panose="020F0502020204030204" pitchFamily="34" charset="0"/>
                <a:cs typeface="Calibri" panose="020F0502020204030204" pitchFamily="34" charset="0"/>
              </a:rPr>
              <a:t>functions.</a:t>
            </a:r>
          </a:p>
          <a:p>
            <a:pPr lvl="1" algn="just">
              <a:spcBef>
                <a:spcPts val="400"/>
              </a:spcBef>
              <a:spcAft>
                <a:spcPts val="600"/>
              </a:spcAft>
              <a:buFont typeface="Courier New" panose="02070309020205020404" pitchFamily="49" charset="0"/>
              <a:buChar char="o"/>
            </a:pPr>
            <a:r>
              <a:rPr lang="en-US" sz="2400" dirty="0">
                <a:solidFill>
                  <a:srgbClr val="FF0000"/>
                </a:solidFill>
                <a:latin typeface="Calibri" panose="020F0502020204030204" pitchFamily="34" charset="0"/>
                <a:cs typeface="Calibri" panose="020F0502020204030204" pitchFamily="34" charset="0"/>
              </a:rPr>
              <a:t>Monitoring </a:t>
            </a:r>
            <a:r>
              <a:rPr lang="en-US" sz="2400" dirty="0">
                <a:solidFill>
                  <a:schemeClr val="tx1"/>
                </a:solidFill>
                <a:latin typeface="Calibri" panose="020F0502020204030204" pitchFamily="34" charset="0"/>
                <a:cs typeface="Calibri" panose="020F0502020204030204" pitchFamily="34" charset="0"/>
              </a:rPr>
              <a:t>functions</a:t>
            </a:r>
            <a:r>
              <a:rPr lang="en-US" sz="2400" dirty="0">
                <a:solidFill>
                  <a:srgbClr val="FF0000"/>
                </a:solidFill>
                <a:latin typeface="Calibri" panose="020F0502020204030204" pitchFamily="34" charset="0"/>
                <a:cs typeface="Calibri" panose="020F0502020204030204" pitchFamily="34" charset="0"/>
              </a:rPr>
              <a:t> </a:t>
            </a:r>
            <a:r>
              <a:rPr lang="en-US" sz="2400" dirty="0">
                <a:solidFill>
                  <a:schemeClr val="tx1"/>
                </a:solidFill>
                <a:latin typeface="Calibri" panose="020F0502020204030204" pitchFamily="34" charset="0"/>
                <a:cs typeface="Calibri" panose="020F0502020204030204" pitchFamily="34" charset="0"/>
              </a:rPr>
              <a:t>include recording meter readings, switching device status, and abnormal events.</a:t>
            </a:r>
          </a:p>
          <a:p>
            <a:pPr lvl="1" algn="just">
              <a:spcBef>
                <a:spcPts val="400"/>
              </a:spcBef>
              <a:spcAft>
                <a:spcPts val="600"/>
              </a:spcAft>
              <a:buFont typeface="Courier New" panose="02070309020205020404" pitchFamily="49" charset="0"/>
              <a:buChar char="o"/>
            </a:pPr>
            <a:r>
              <a:rPr lang="en-US" sz="2400" dirty="0">
                <a:solidFill>
                  <a:srgbClr val="FF0000"/>
                </a:solidFill>
                <a:latin typeface="Calibri" panose="020F0502020204030204" pitchFamily="34" charset="0"/>
                <a:cs typeface="Calibri" panose="020F0502020204030204" pitchFamily="34" charset="0"/>
              </a:rPr>
              <a:t>Control </a:t>
            </a:r>
            <a:r>
              <a:rPr lang="en-US" sz="2400" dirty="0">
                <a:solidFill>
                  <a:schemeClr val="tx1"/>
                </a:solidFill>
                <a:latin typeface="Calibri" panose="020F0502020204030204" pitchFamily="34" charset="0"/>
                <a:cs typeface="Calibri" panose="020F0502020204030204" pitchFamily="34" charset="0"/>
              </a:rPr>
              <a:t>functions involve switching operations, system protection, and some specific customer service (e.g. </a:t>
            </a:r>
            <a:r>
              <a:rPr lang="en-US" sz="2400" dirty="0">
                <a:solidFill>
                  <a:srgbClr val="FF0000"/>
                </a:solidFill>
                <a:latin typeface="Calibri" panose="020F0502020204030204" pitchFamily="34" charset="0"/>
                <a:cs typeface="Calibri" panose="020F0502020204030204" pitchFamily="34" charset="0"/>
              </a:rPr>
              <a:t>automated meter reading</a:t>
            </a:r>
            <a:r>
              <a:rPr lang="en-US" sz="2400" dirty="0">
                <a:solidFill>
                  <a:schemeClr val="tx1"/>
                </a:solidFill>
                <a:latin typeface="Calibri" panose="020F0502020204030204" pitchFamily="34" charset="0"/>
                <a:cs typeface="Calibri" panose="020F0502020204030204" pitchFamily="34" charset="0"/>
              </a:rPr>
              <a:t>, remote load control and demand response).</a:t>
            </a:r>
          </a:p>
          <a:p>
            <a:pPr algn="just">
              <a:spcBef>
                <a:spcPts val="1800"/>
              </a:spcBef>
              <a:spcAft>
                <a:spcPts val="600"/>
              </a:spcAft>
            </a:pPr>
            <a:r>
              <a:rPr lang="en-US" sz="2400" dirty="0">
                <a:solidFill>
                  <a:schemeClr val="tx1"/>
                </a:solidFill>
                <a:latin typeface="Calibri" panose="020F0502020204030204" pitchFamily="34" charset="0"/>
                <a:cs typeface="Calibri" panose="020F0502020204030204" pitchFamily="34" charset="0"/>
              </a:rPr>
              <a:t>Application of distribution‐level power electronic devices </a:t>
            </a:r>
            <a:r>
              <a:rPr lang="en-US" altLang="zh-CN" sz="2400" dirty="0">
                <a:solidFill>
                  <a:schemeClr val="tx1"/>
                </a:solidFill>
                <a:latin typeface="Calibri" panose="020F0502020204030204" pitchFamily="34" charset="0"/>
                <a:cs typeface="Calibri" panose="020F0502020204030204" pitchFamily="34" charset="0"/>
              </a:rPr>
              <a:t>can benefit</a:t>
            </a:r>
            <a:r>
              <a:rPr lang="en-US" sz="2400" dirty="0">
                <a:solidFill>
                  <a:schemeClr val="tx1"/>
                </a:solidFill>
                <a:latin typeface="Calibri" panose="020F0502020204030204" pitchFamily="34" charset="0"/>
                <a:cs typeface="Calibri" panose="020F0502020204030204" pitchFamily="34" charset="0"/>
              </a:rPr>
              <a:t> the control in a rapid time frame: STATCON, inverter‐based resources. </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8</a:t>
            </a:fld>
            <a:endParaRPr lang="en-US"/>
          </a:p>
        </p:txBody>
      </p:sp>
      <p:sp>
        <p:nvSpPr>
          <p:cNvPr id="6" name="TextBox 5">
            <a:extLst>
              <a:ext uri="{FF2B5EF4-FFF2-40B4-BE49-F238E27FC236}">
                <a16:creationId xmlns:a16="http://schemas.microsoft.com/office/drawing/2014/main" id="{8B065842-6EEE-AB88-C047-A3649645445C}"/>
              </a:ext>
            </a:extLst>
          </p:cNvPr>
          <p:cNvSpPr txBox="1"/>
          <p:nvPr/>
        </p:nvSpPr>
        <p:spPr>
          <a:xfrm>
            <a:off x="3759780" y="3962660"/>
            <a:ext cx="5204630" cy="369332"/>
          </a:xfrm>
          <a:prstGeom prst="rect">
            <a:avLst/>
          </a:prstGeom>
          <a:ln>
            <a:solidFill>
              <a:schemeClr val="tx1"/>
            </a:solidFill>
          </a:ln>
        </p:spPr>
        <p:txBody>
          <a:bodyPr wrap="none" rtlCol="0">
            <a:spAutoFit/>
          </a:bodyPr>
          <a:lstStyle/>
          <a:p>
            <a:pPr algn="l"/>
            <a:r>
              <a:rPr lang="en-US" sz="1800" dirty="0">
                <a:latin typeface="Calibri" panose="020F0502020204030204" pitchFamily="34" charset="0"/>
                <a:cs typeface="Calibri" panose="020F0502020204030204" pitchFamily="34" charset="0"/>
              </a:rPr>
              <a:t>Evolving as part of AMI, a separate area of smart grid.</a:t>
            </a:r>
          </a:p>
        </p:txBody>
      </p:sp>
      <p:sp>
        <p:nvSpPr>
          <p:cNvPr id="4" name="Text Placeholder 4">
            <a:extLst>
              <a:ext uri="{FF2B5EF4-FFF2-40B4-BE49-F238E27FC236}">
                <a16:creationId xmlns:a16="http://schemas.microsoft.com/office/drawing/2014/main" id="{A6BACE04-2FB3-977E-5E68-BD447878A865}"/>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
        <p:nvSpPr>
          <p:cNvPr id="5" name="Arrow: Down 4">
            <a:extLst>
              <a:ext uri="{FF2B5EF4-FFF2-40B4-BE49-F238E27FC236}">
                <a16:creationId xmlns:a16="http://schemas.microsoft.com/office/drawing/2014/main" id="{0CAC0887-141B-45A4-933D-DE91DE58768C}"/>
              </a:ext>
            </a:extLst>
          </p:cNvPr>
          <p:cNvSpPr/>
          <p:nvPr/>
        </p:nvSpPr>
        <p:spPr bwMode="auto">
          <a:xfrm>
            <a:off x="4163122" y="3605561"/>
            <a:ext cx="215590" cy="357099"/>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charset="0"/>
            </a:endParaRPr>
          </a:p>
        </p:txBody>
      </p:sp>
    </p:spTree>
    <p:extLst>
      <p:ext uri="{BB962C8B-B14F-4D97-AF65-F5344CB8AC3E}">
        <p14:creationId xmlns:p14="http://schemas.microsoft.com/office/powerpoint/2010/main" val="991147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4C7FD-30F3-4F0B-A671-C0438ACC6AB8}"/>
              </a:ext>
            </a:extLst>
          </p:cNvPr>
          <p:cNvSpPr>
            <a:spLocks noGrp="1"/>
          </p:cNvSpPr>
          <p:nvPr>
            <p:ph type="title"/>
          </p:nvPr>
        </p:nvSpPr>
        <p:spPr/>
        <p:txBody>
          <a:bodyPr/>
          <a:lstStyle/>
          <a:p>
            <a:r>
              <a:rPr lang="en-US" dirty="0"/>
              <a:t>2. Distribution Automation</a:t>
            </a:r>
          </a:p>
        </p:txBody>
      </p:sp>
      <p:sp>
        <p:nvSpPr>
          <p:cNvPr id="3" name="Content Placeholder 2">
            <a:extLst>
              <a:ext uri="{FF2B5EF4-FFF2-40B4-BE49-F238E27FC236}">
                <a16:creationId xmlns:a16="http://schemas.microsoft.com/office/drawing/2014/main" id="{C4382A37-1F56-4435-9852-82BE0AB12C94}"/>
              </a:ext>
            </a:extLst>
          </p:cNvPr>
          <p:cNvSpPr>
            <a:spLocks noGrp="1"/>
          </p:cNvSpPr>
          <p:nvPr>
            <p:ph idx="1"/>
          </p:nvPr>
        </p:nvSpPr>
        <p:spPr>
          <a:xfrm>
            <a:off x="457200" y="1142996"/>
            <a:ext cx="8229600" cy="3641729"/>
          </a:xfrm>
          <a:noFill/>
          <a:ln w="9525">
            <a:noFill/>
            <a:miter lim="800000"/>
            <a:headEnd/>
            <a:tailEnd/>
          </a:ln>
          <a:effectLst/>
        </p:spPr>
        <p:txBody>
          <a:bodyPr vert="horz" wrap="square" lIns="91440" tIns="45720" rIns="91440" bIns="45720" numCol="1" anchor="t" anchorCtr="0" compatLnSpc="1">
            <a:prstTxWarp prst="textNoShape">
              <a:avLst/>
            </a:prstTxWarp>
            <a:noAutofit/>
          </a:bodyPr>
          <a:lstStyle/>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Those devices with DA are supposed to integrate to deliver high quality electric power to the end users, but the implementation in distribution systems is limited.</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Equipment reliability was a major concern until the early 1990s.</a:t>
            </a:r>
          </a:p>
          <a:p>
            <a:pPr algn="just">
              <a:spcBef>
                <a:spcPts val="1200"/>
              </a:spcBef>
              <a:spcAft>
                <a:spcPts val="1200"/>
              </a:spcAft>
            </a:pPr>
            <a:r>
              <a:rPr lang="en-US" sz="2400" dirty="0">
                <a:solidFill>
                  <a:schemeClr val="tx1"/>
                </a:solidFill>
                <a:latin typeface="Calibri" panose="020F0502020204030204" pitchFamily="34" charset="0"/>
                <a:cs typeface="Calibri" panose="020F0502020204030204" pitchFamily="34" charset="0"/>
              </a:rPr>
              <a:t>Equipment available now is more reliable and robust, but still several issues remain, like cost, hardware and software standards, and interoperability.</a:t>
            </a:r>
          </a:p>
        </p:txBody>
      </p:sp>
      <p:sp>
        <p:nvSpPr>
          <p:cNvPr id="7" name="Slide Number Placeholder 6">
            <a:extLst>
              <a:ext uri="{FF2B5EF4-FFF2-40B4-BE49-F238E27FC236}">
                <a16:creationId xmlns:a16="http://schemas.microsoft.com/office/drawing/2014/main" id="{CC2D24FB-8DB2-465B-A3AA-53C77F4C6FF3}"/>
              </a:ext>
            </a:extLst>
          </p:cNvPr>
          <p:cNvSpPr>
            <a:spLocks noGrp="1"/>
          </p:cNvSpPr>
          <p:nvPr>
            <p:ph type="sldNum" sz="quarter" idx="12"/>
          </p:nvPr>
        </p:nvSpPr>
        <p:spPr/>
        <p:txBody>
          <a:bodyPr/>
          <a:lstStyle/>
          <a:p>
            <a:fld id="{98783A6C-F2E5-470E-8F07-6DF2D28172F3}" type="slidenum">
              <a:rPr lang="en-US" smtClean="0"/>
              <a:t>9</a:t>
            </a:fld>
            <a:endParaRPr lang="en-US"/>
          </a:p>
        </p:txBody>
      </p:sp>
      <p:sp>
        <p:nvSpPr>
          <p:cNvPr id="4" name="Text Placeholder 4">
            <a:extLst>
              <a:ext uri="{FF2B5EF4-FFF2-40B4-BE49-F238E27FC236}">
                <a16:creationId xmlns:a16="http://schemas.microsoft.com/office/drawing/2014/main" id="{A6BACE04-2FB3-977E-5E68-BD447878A865}"/>
              </a:ext>
            </a:extLst>
          </p:cNvPr>
          <p:cNvSpPr txBox="1">
            <a:spLocks/>
          </p:cNvSpPr>
          <p:nvPr/>
        </p:nvSpPr>
        <p:spPr>
          <a:xfrm>
            <a:off x="6858000" y="6340475"/>
            <a:ext cx="2209800" cy="381000"/>
          </a:xfrm>
        </p:spPr>
        <p:txBody>
          <a:bodyPr/>
          <a:ls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a:lstStyle>
          <a:p>
            <a:r>
              <a:rPr lang="en-US" sz="1600" b="1" dirty="0" err="1">
                <a:solidFill>
                  <a:schemeClr val="bg1"/>
                </a:solidFill>
                <a:latin typeface="Univers 65" charset="0"/>
              </a:rPr>
              <a:t>ECpE</a:t>
            </a:r>
            <a:r>
              <a:rPr lang="en-US" sz="1600" b="1" dirty="0">
                <a:solidFill>
                  <a:schemeClr val="bg1"/>
                </a:solidFill>
                <a:latin typeface="Univers 65" charset="0"/>
              </a:rPr>
              <a:t> Department</a:t>
            </a:r>
          </a:p>
          <a:p>
            <a:endParaRPr lang="en-US" dirty="0"/>
          </a:p>
        </p:txBody>
      </p:sp>
    </p:spTree>
    <p:extLst>
      <p:ext uri="{BB962C8B-B14F-4D97-AF65-F5344CB8AC3E}">
        <p14:creationId xmlns:p14="http://schemas.microsoft.com/office/powerpoint/2010/main" val="2137793368"/>
      </p:ext>
    </p:extLst>
  </p:cSld>
  <p:clrMapOvr>
    <a:masterClrMapping/>
  </p:clrMapOvr>
</p:sld>
</file>

<file path=ppt/theme/theme1.xml><?xml version="1.0" encoding="utf-8"?>
<a:theme xmlns:a="http://schemas.openxmlformats.org/drawingml/2006/main" name="PowerPoint">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mes n">
      <a:majorFont>
        <a:latin typeface="Univers 67 CondensedBold"/>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lnDef>
    <a:txDef>
      <a:spPr/>
      <a:bodyPr/>
      <a:lstStyle>
        <a:defPPr algn="l">
          <a:defRPr sz="1600" b="1" dirty="0" err="1">
            <a:solidFill>
              <a:schemeClr val="bg1"/>
            </a:solidFill>
            <a:latin typeface="Univers 65" charset="0"/>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EE653 Approximate Method of Analysis</Template>
  <TotalTime>6967</TotalTime>
  <Words>4727</Words>
  <Application>Microsoft Office PowerPoint</Application>
  <PresentationFormat>On-screen Show (4:3)</PresentationFormat>
  <Paragraphs>561</Paragraphs>
  <Slides>57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57</vt:i4>
      </vt:variant>
    </vt:vector>
  </HeadingPairs>
  <TitlesOfParts>
    <vt:vector size="67" baseType="lpstr">
      <vt:lpstr>Univers 65</vt:lpstr>
      <vt:lpstr>Univers 67 CondensedBold</vt:lpstr>
      <vt:lpstr>Arial</vt:lpstr>
      <vt:lpstr>Calibri</vt:lpstr>
      <vt:lpstr>Cambria Math</vt:lpstr>
      <vt:lpstr>Courier New</vt:lpstr>
      <vt:lpstr>Georgia</vt:lpstr>
      <vt:lpstr>Times</vt:lpstr>
      <vt:lpstr>Times New Roman</vt:lpstr>
      <vt:lpstr>PowerPoint</vt:lpstr>
      <vt:lpstr>  Distribution System Operation and Automation </vt:lpstr>
      <vt:lpstr>Distribution System Operation and Automation</vt:lpstr>
      <vt:lpstr>1. Overview</vt:lpstr>
      <vt:lpstr>1. Overview</vt:lpstr>
      <vt:lpstr>1. Overview</vt:lpstr>
      <vt:lpstr>2. Distribution Automation</vt:lpstr>
      <vt:lpstr>2. Distribution Automation</vt:lpstr>
      <vt:lpstr>2. Distribution Automation</vt:lpstr>
      <vt:lpstr>2. Distribution Automation</vt:lpstr>
      <vt:lpstr>2. Distribution Automation</vt:lpstr>
      <vt:lpstr>2. Distribution Automation</vt:lpstr>
      <vt:lpstr>3. Communication Infrastructure</vt:lpstr>
      <vt:lpstr>3. Communication Infrastructure</vt:lpstr>
      <vt:lpstr>4. Distribution Automation Functions</vt:lpstr>
      <vt:lpstr>4. Distribution Automation Functions</vt:lpstr>
      <vt:lpstr>4.1 Outage Management</vt:lpstr>
      <vt:lpstr>4.1 Outage Management</vt:lpstr>
      <vt:lpstr>4.1 Outage Management</vt:lpstr>
      <vt:lpstr>4.1 Outage Management</vt:lpstr>
      <vt:lpstr>4.1 Outage Management</vt:lpstr>
      <vt:lpstr>4.1 Outage Management</vt:lpstr>
      <vt:lpstr>4.1 Outage Management</vt:lpstr>
      <vt:lpstr>4.1 Outage Management</vt:lpstr>
      <vt:lpstr>4.2 Feeder Reconfiguration</vt:lpstr>
      <vt:lpstr>4.2 Feeder Reconfiguration</vt:lpstr>
      <vt:lpstr>4.3 Voltage and VAr Management</vt:lpstr>
      <vt:lpstr>4.3 Voltage and VAr Management</vt:lpstr>
      <vt:lpstr>4.3.1 Transformer LTC Operation</vt:lpstr>
      <vt:lpstr>4.3.1 Transformer LTC Operation</vt:lpstr>
      <vt:lpstr>4.3.2 Capacitor Operation</vt:lpstr>
      <vt:lpstr>4.3.2 Capacitor Operation</vt:lpstr>
      <vt:lpstr>4.3.2 Capacitor Operation</vt:lpstr>
      <vt:lpstr>4.3.3 Regulator Operation</vt:lpstr>
      <vt:lpstr>4.3.3 Regulator Operation</vt:lpstr>
      <vt:lpstr>4.3.4 Smart Inverters</vt:lpstr>
      <vt:lpstr>4.3.4 Smart Inverters</vt:lpstr>
      <vt:lpstr>4.3.4 Smart Inverters</vt:lpstr>
      <vt:lpstr>4.3.4 Smart Inverters</vt:lpstr>
      <vt:lpstr>4.4 Monitoring and Control</vt:lpstr>
      <vt:lpstr>4.4 Monitoring and Control</vt:lpstr>
      <vt:lpstr>4.4.1 Transformer Life Extension</vt:lpstr>
      <vt:lpstr>4.4.1 Transformer Life Extension</vt:lpstr>
      <vt:lpstr>4.4.2 Recloser/Circuit Breaker Monitoring and Control</vt:lpstr>
      <vt:lpstr>4.4.2 Recloser/Circuit Breaker Monitoring and Control</vt:lpstr>
      <vt:lpstr>4.5 Cost – Benefit of Distribution Automation</vt:lpstr>
      <vt:lpstr>4.5 Cost – Benefit of Distribution Automation</vt:lpstr>
      <vt:lpstr>4.5 Cost – Benefit of Distribution Automation</vt:lpstr>
      <vt:lpstr>4.5 Cost – Benefit of Distribution Automation</vt:lpstr>
      <vt:lpstr>4.5 Cost – Benefit of Distribution Automation</vt:lpstr>
      <vt:lpstr>4.5 Cost – Benefit of Distribution Automation</vt:lpstr>
      <vt:lpstr>4.5 Cost – Benefit of Distribution Automation</vt:lpstr>
      <vt:lpstr>4.6 Cost – Benefit Case Study</vt:lpstr>
      <vt:lpstr>4.6 Cost – Benefit Case Study</vt:lpstr>
      <vt:lpstr>4.6 Cost – Benefit Case Study</vt:lpstr>
      <vt:lpstr>4.6 Cost – Benefit Case Study</vt:lpstr>
      <vt:lpstr>4.6 Cost – Benefit Case Study</vt:lpstr>
      <vt:lpstr>Thank You!</vt:lpstr>
    </vt:vector>
  </TitlesOfParts>
  <Company>Iowa State University of Science and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dc:title>
  <dc:creator>Tiwari, Prashant [E CPE]</dc:creator>
  <cp:lastModifiedBy>Zheng, Junyuan [E CPE]</cp:lastModifiedBy>
  <cp:revision>37</cp:revision>
  <dcterms:created xsi:type="dcterms:W3CDTF">2022-12-20T23:57:39Z</dcterms:created>
  <dcterms:modified xsi:type="dcterms:W3CDTF">2025-10-13T19:07:15Z</dcterms:modified>
</cp:coreProperties>
</file>